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mov" ContentType="video/unknown"/>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60" r:id="rId5"/>
    <p:sldId id="261" r:id="rId6"/>
    <p:sldId id="262" r:id="rId7"/>
    <p:sldId id="263" r:id="rId8"/>
    <p:sldId id="264" r:id="rId9"/>
    <p:sldId id="265" r:id="rId10"/>
    <p:sldId id="266" r:id="rId11"/>
    <p:sldId id="267" r:id="rId12"/>
    <p:sldId id="268" r:id="rId13"/>
    <p:sldId id="269" r:id="rId14"/>
    <p:sldId id="259" r:id="rId15"/>
    <p:sldId id="270"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184" y="-10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emf"/></Relationships>
</file>

<file path=ppt/media/image1.jpeg>
</file>

<file path=ppt/media/image2.jpeg>
</file>

<file path=ppt/media/image3.png>
</file>

<file path=ppt/media/image4.png>
</file>

<file path=ppt/media/image5.png>
</file>

<file path=ppt/media/image6.png>
</file>

<file path=ppt/media/image7.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2006100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3853074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846186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147811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216533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1906222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1804462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1333990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333926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3361594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741FAB-DDC0-4C8D-A2C0-9BFAD0961D10}" type="datetimeFigureOut">
              <a:rPr lang="en-US" smtClean="0"/>
              <a:pPr/>
              <a:t>19/03/2014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13A299-4B70-44C0-9573-A40A0A56C89D}" type="slidenum">
              <a:rPr lang="en-US" smtClean="0"/>
              <a:pPr/>
              <a:t>‹#›</a:t>
            </a:fld>
            <a:endParaRPr lang="en-US"/>
          </a:p>
        </p:txBody>
      </p:sp>
    </p:spTree>
    <p:extLst>
      <p:ext uri="{BB962C8B-B14F-4D97-AF65-F5344CB8AC3E}">
        <p14:creationId xmlns:p14="http://schemas.microsoft.com/office/powerpoint/2010/main" val="35506113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67200" y="76200"/>
            <a:ext cx="4724400" cy="715962"/>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741FAB-DDC0-4C8D-A2C0-9BFAD0961D10}" type="datetimeFigureOut">
              <a:rPr lang="en-US" smtClean="0"/>
              <a:pPr/>
              <a:t>19/03/2014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13A299-4B70-44C0-9573-A40A0A56C89D}" type="slidenum">
              <a:rPr lang="en-US" smtClean="0"/>
              <a:pPr/>
              <a:t>‹#›</a:t>
            </a:fld>
            <a:endParaRPr lang="en-US"/>
          </a:p>
        </p:txBody>
      </p:sp>
    </p:spTree>
    <p:extLst>
      <p:ext uri="{BB962C8B-B14F-4D97-AF65-F5344CB8AC3E}">
        <p14:creationId xmlns:p14="http://schemas.microsoft.com/office/powerpoint/2010/main" val="3175309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2800" b="0" kern="1200">
          <a:solidFill>
            <a:schemeClr val="bg1">
              <a:lumMod val="8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Word_Document1.docx"/><Relationship Id="rId4" Type="http://schemas.openxmlformats.org/officeDocument/2006/relationships/image" Target="../media/image7.png"/><Relationship Id="rId5" Type="http://schemas.openxmlformats.org/officeDocument/2006/relationships/package" Target="../embeddings/Microsoft_Word_Document2.docx"/><Relationship Id="rId6"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urceforge.net/projects/webspa/files/latest/download?source=directory"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oundcloud.com/%23owasp-podcast/the-owasp-webspa-project-with" TargetMode="External"/></Relationships>
</file>

<file path=ppt/slides/_rels/slide2.xml.rels><?xml version="1.0" encoding="UTF-8" standalone="yes"?>
<Relationships xmlns="http://schemas.openxmlformats.org/package/2006/relationships"><Relationship Id="rId11" Type="http://schemas.openxmlformats.org/officeDocument/2006/relationships/hyperlink" Target="http://www.owasp.org/index.php/Global_Industry_Committee" TargetMode="External"/><Relationship Id="rId12" Type="http://schemas.openxmlformats.org/officeDocument/2006/relationships/hyperlink" Target="http://video.google.com/videoplay?docid=-1551704659206071145" TargetMode="External"/><Relationship Id="rId13" Type="http://schemas.openxmlformats.org/officeDocument/2006/relationships/hyperlink" Target="http://2008.deepsec.net/" TargetMode="External"/><Relationship Id="rId14" Type="http://schemas.openxmlformats.org/officeDocument/2006/relationships/hyperlink" Target="http://www.owasp.org/images/4/4e/OWASP_NY_07-Financial-Real-Time-Threats_Pavlosoglou.ppt" TargetMode="External"/><Relationship Id="rId15" Type="http://schemas.openxmlformats.org/officeDocument/2006/relationships/hyperlink" Target="http://lists.owasp.org/mailman/listinfo/owasp-jbrofuzz" TargetMode="External"/><Relationship Id="rId16" Type="http://schemas.openxmlformats.org/officeDocument/2006/relationships/hyperlink" Target="http://www.owasp.org/index.php/Category:OWASP_DirBuster_Project" TargetMode="External"/><Relationship Id="rId17" Type="http://schemas.openxmlformats.org/officeDocument/2006/relationships/hyperlink" Target="http://www.owasp.org/index.php/JBroFuzz" TargetMode="External"/><Relationship Id="rId1" Type="http://schemas.openxmlformats.org/officeDocument/2006/relationships/slideLayout" Target="../slideLayouts/slideLayout2.xml"/><Relationship Id="rId2" Type="http://schemas.openxmlformats.org/officeDocument/2006/relationships/hyperlink" Target="https://www.owasp.org/index.php/User:Yiannis" TargetMode="External"/><Relationship Id="rId3" Type="http://schemas.openxmlformats.org/officeDocument/2006/relationships/hyperlink" Target="http://wrap.warwick.ac.uk/1193/" TargetMode="External"/><Relationship Id="rId4" Type="http://schemas.openxmlformats.org/officeDocument/2006/relationships/hyperlink" Target="http://code.google.com/p/web-spa/" TargetMode="External"/><Relationship Id="rId5" Type="http://schemas.openxmlformats.org/officeDocument/2006/relationships/hyperlink" Target="http://www.portknocking.org/view/implementations" TargetMode="External"/><Relationship Id="rId6" Type="http://schemas.openxmlformats.org/officeDocument/2006/relationships/hyperlink" Target="https://www.swisscyberstorm.com/speakers/pavlosoglou.html" TargetMode="External"/><Relationship Id="rId7" Type="http://schemas.openxmlformats.org/officeDocument/2006/relationships/hyperlink" Target="http://webgoat.googlecode.com/svn-history/r436/trunk/webgoat/src/main/java/org/owasp/webgoat/lessons/OffByOne.java" TargetMode="External"/><Relationship Id="rId8" Type="http://schemas.openxmlformats.org/officeDocument/2006/relationships/hyperlink" Target="http://www.issa-uk.org/newsletters/ISSANewsletterApril2010.pdf" TargetMode="External"/><Relationship Id="rId9" Type="http://schemas.openxmlformats.org/officeDocument/2006/relationships/hyperlink" Target="http://www.owasp.org/index.php/Category:OWASP_GitHub" TargetMode="External"/><Relationship Id="rId10" Type="http://schemas.openxmlformats.org/officeDocument/2006/relationships/hyperlink" Target="http://www.owasp.org/index.php/London%23Thursday.2C_January_14th_2010"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2000" b="-2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3400" y="2130425"/>
            <a:ext cx="8077200" cy="1470025"/>
          </a:xfrm>
        </p:spPr>
        <p:txBody>
          <a:bodyPr/>
          <a:lstStyle/>
          <a:p>
            <a:r>
              <a:rPr lang="en-US" dirty="0" smtClean="0">
                <a:solidFill>
                  <a:schemeClr val="bg1"/>
                </a:solidFill>
              </a:rPr>
              <a:t>The Concept of Web Knocking and a Tool to Go With It</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The OWASP </a:t>
            </a:r>
            <a:r>
              <a:rPr lang="en-US" dirty="0" err="1" smtClean="0"/>
              <a:t>WebSpa</a:t>
            </a:r>
            <a:r>
              <a:rPr lang="en-US" dirty="0" smtClean="0"/>
              <a:t> Project</a:t>
            </a:r>
            <a:br>
              <a:rPr lang="en-US" dirty="0" smtClean="0"/>
            </a:br>
            <a:r>
              <a:rPr lang="en-US" dirty="0" smtClean="0"/>
              <a:t>(</a:t>
            </a:r>
            <a:r>
              <a:rPr lang="en-US" smtClean="0"/>
              <a:t>Incubator Project)</a:t>
            </a:r>
            <a:br>
              <a:rPr lang="en-US" smtClean="0"/>
            </a:br>
            <a:r>
              <a:rPr lang="en-US" smtClean="0"/>
              <a:t>Mar 2014</a:t>
            </a:r>
            <a:endParaRPr lang="en-US" dirty="0"/>
          </a:p>
        </p:txBody>
      </p:sp>
    </p:spTree>
    <p:extLst>
      <p:ext uri="{BB962C8B-B14F-4D97-AF65-F5344CB8AC3E}">
        <p14:creationId xmlns:p14="http://schemas.microsoft.com/office/powerpoint/2010/main" val="99809139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Attack Trees (2/2)</a:t>
            </a:r>
            <a:endParaRPr lang="en-US" dirty="0"/>
          </a:p>
        </p:txBody>
      </p:sp>
      <p:sp>
        <p:nvSpPr>
          <p:cNvPr id="4" name="Content Placeholder 3"/>
          <p:cNvSpPr>
            <a:spLocks noGrp="1"/>
          </p:cNvSpPr>
          <p:nvPr>
            <p:ph idx="1"/>
          </p:nvPr>
        </p:nvSpPr>
        <p:spPr>
          <a:xfrm>
            <a:off x="457200" y="1600200"/>
            <a:ext cx="8229600" cy="4724400"/>
          </a:xfrm>
        </p:spPr>
        <p:txBody>
          <a:bodyPr>
            <a:normAutofit fontScale="47500" lnSpcReduction="20000"/>
          </a:bodyPr>
          <a:lstStyle/>
          <a:p>
            <a:pPr marL="0" indent="0">
              <a:buNone/>
            </a:pPr>
            <a:r>
              <a:rPr lang="en-US" b="1" dirty="0">
                <a:latin typeface="CMBX10"/>
              </a:rPr>
              <a:t>Goal 2: Make a server running web-spa unresponsive to all requests </a:t>
            </a:r>
            <a:endParaRPr lang="en-US" b="1" dirty="0"/>
          </a:p>
          <a:p>
            <a:endParaRPr lang="en-US" dirty="0" smtClean="0">
              <a:latin typeface="CMR10"/>
            </a:endParaRPr>
          </a:p>
          <a:p>
            <a:r>
              <a:rPr lang="en-US" dirty="0" smtClean="0">
                <a:latin typeface="CMR10"/>
              </a:rPr>
              <a:t>1</a:t>
            </a:r>
            <a:r>
              <a:rPr lang="en-US" dirty="0">
                <a:latin typeface="CMR10"/>
              </a:rPr>
              <a:t>. Crash the server so that to force access via an insecure channel (OR) </a:t>
            </a:r>
            <a:endParaRPr lang="en-US" dirty="0"/>
          </a:p>
          <a:p>
            <a:r>
              <a:rPr lang="en-US" dirty="0">
                <a:latin typeface="CMR10"/>
              </a:rPr>
              <a:t>1.1. Send so many requests that the web server becomes unresponsive (OR) </a:t>
            </a:r>
            <a:endParaRPr lang="en-US" dirty="0"/>
          </a:p>
          <a:p>
            <a:r>
              <a:rPr lang="en-US" dirty="0">
                <a:latin typeface="CMR10"/>
              </a:rPr>
              <a:t>1.2. Send so many web-spa requests that the web-spa server becomes unresponsive (OR) </a:t>
            </a:r>
            <a:endParaRPr lang="en-US" dirty="0"/>
          </a:p>
          <a:p>
            <a:r>
              <a:rPr lang="en-US" dirty="0">
                <a:latin typeface="CMR10"/>
              </a:rPr>
              <a:t>1.2.1. Create a valid web-knock from an active user’s pass-phrase and action number that is submitted repeatedly to the web-spa server (OR) </a:t>
            </a:r>
            <a:endParaRPr lang="en-US" dirty="0"/>
          </a:p>
          <a:p>
            <a:r>
              <a:rPr lang="en-US" dirty="0">
                <a:latin typeface="CMR10"/>
              </a:rPr>
              <a:t>1.2.2. Create invalid web-knock requests that pass the basic input validation tests and submit them repeatedly to the web-spa server (OR) </a:t>
            </a:r>
            <a:endParaRPr lang="en-US" dirty="0"/>
          </a:p>
          <a:p>
            <a:r>
              <a:rPr lang="en-US" dirty="0">
                <a:latin typeface="CMR10"/>
              </a:rPr>
              <a:t>In the event of not knowing which server to attack, a determined attacker would have to be able to identify a web-spa server first. </a:t>
            </a:r>
            <a:endParaRPr lang="en-US" dirty="0"/>
          </a:p>
          <a:p>
            <a:endParaRPr lang="en-US" dirty="0" smtClean="0">
              <a:latin typeface="CMBX10"/>
            </a:endParaRPr>
          </a:p>
          <a:p>
            <a:pPr marL="0" indent="0">
              <a:buNone/>
            </a:pPr>
            <a:r>
              <a:rPr lang="en-US" b="1" dirty="0" smtClean="0">
                <a:latin typeface="CMBX10"/>
              </a:rPr>
              <a:t>Goal </a:t>
            </a:r>
            <a:r>
              <a:rPr lang="en-US" b="1" dirty="0">
                <a:latin typeface="CMBX10"/>
              </a:rPr>
              <a:t>3: Identify a server that is running web-spa </a:t>
            </a:r>
            <a:endParaRPr lang="en-US" b="1" dirty="0" smtClean="0">
              <a:latin typeface="CMBX10"/>
            </a:endParaRPr>
          </a:p>
          <a:p>
            <a:pPr marL="0" indent="0">
              <a:buNone/>
            </a:pPr>
            <a:endParaRPr lang="en-US" b="1" dirty="0"/>
          </a:p>
          <a:p>
            <a:r>
              <a:rPr lang="en-US" dirty="0">
                <a:latin typeface="CMR10"/>
              </a:rPr>
              <a:t>1. Periodically monitor a server for changes in its services (OR) </a:t>
            </a:r>
            <a:endParaRPr lang="en-US" dirty="0"/>
          </a:p>
          <a:p>
            <a:r>
              <a:rPr lang="en-US" dirty="0">
                <a:latin typeface="CMR10"/>
              </a:rPr>
              <a:t>2. Compromise a server and find the respective web-spa server executable, database and configuration files on it </a:t>
            </a:r>
            <a:endParaRPr lang="en-US" dirty="0"/>
          </a:p>
        </p:txBody>
      </p:sp>
    </p:spTree>
    <p:extLst>
      <p:ext uri="{BB962C8B-B14F-4D97-AF65-F5344CB8AC3E}">
        <p14:creationId xmlns:p14="http://schemas.microsoft.com/office/powerpoint/2010/main" val="179377941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Attack Scenarios</a:t>
            </a:r>
            <a:endParaRPr lang="en-US" dirty="0"/>
          </a:p>
        </p:txBody>
      </p:sp>
      <p:sp>
        <p:nvSpPr>
          <p:cNvPr id="3" name="Content Placeholder 2"/>
          <p:cNvSpPr>
            <a:spLocks noGrp="1"/>
          </p:cNvSpPr>
          <p:nvPr>
            <p:ph idx="1"/>
          </p:nvPr>
        </p:nvSpPr>
        <p:spPr/>
        <p:txBody>
          <a:bodyPr>
            <a:normAutofit fontScale="55000" lnSpcReduction="20000"/>
          </a:bodyPr>
          <a:lstStyle/>
          <a:p>
            <a:r>
              <a:rPr lang="en-GB" b="1" dirty="0"/>
              <a:t>Scenario 1 (S.01):</a:t>
            </a:r>
            <a:r>
              <a:rPr lang="en-GB" dirty="0"/>
              <a:t> The attacker obtains a valid Request from the Proxy Server's Logs and cracks the Request to recover a valid password;</a:t>
            </a:r>
          </a:p>
          <a:p>
            <a:r>
              <a:rPr lang="en-GB" b="1" dirty="0"/>
              <a:t>Scenario 2 (S.02):</a:t>
            </a:r>
            <a:r>
              <a:rPr lang="en-GB" dirty="0"/>
              <a:t> The attacker obtains a valid Request from the Web Server's Logs and cracks the Request to recover a valid password;</a:t>
            </a:r>
          </a:p>
          <a:p>
            <a:r>
              <a:rPr lang="en-GB" b="1" dirty="0"/>
              <a:t>Scenario 3 (S.03):</a:t>
            </a:r>
            <a:r>
              <a:rPr lang="en-GB" dirty="0"/>
              <a:t> The attacker modifies network traffic to direct a valid request to server under his control to obtain a valid Request and cracks the Request to recover a valid password;</a:t>
            </a:r>
          </a:p>
          <a:p>
            <a:r>
              <a:rPr lang="en-GB" b="1" dirty="0"/>
              <a:t>Scenario 4 (S.04):</a:t>
            </a:r>
            <a:r>
              <a:rPr lang="en-GB" dirty="0"/>
              <a:t> The attacker obtains a valid Request from the network traffic and cracks the Request to recover a valid password;</a:t>
            </a:r>
          </a:p>
          <a:p>
            <a:r>
              <a:rPr lang="en-GB" b="1" dirty="0"/>
              <a:t>Scenario 5 (S.05):</a:t>
            </a:r>
            <a:r>
              <a:rPr lang="en-GB" dirty="0"/>
              <a:t> The attacker sends a Request to the Web Server and monitors the server locally to check if that Request was successful;</a:t>
            </a:r>
          </a:p>
          <a:p>
            <a:r>
              <a:rPr lang="en-GB" b="1" dirty="0"/>
              <a:t>Scenario 6 (S.06):</a:t>
            </a:r>
            <a:r>
              <a:rPr lang="en-GB" dirty="0"/>
              <a:t> The attacker read the Configuration of web-spa to recover clear text passwords;</a:t>
            </a:r>
          </a:p>
          <a:p>
            <a:r>
              <a:rPr lang="en-GB" b="1" dirty="0"/>
              <a:t>Scenario 7 (S.07):</a:t>
            </a:r>
            <a:r>
              <a:rPr lang="en-GB" dirty="0"/>
              <a:t> The attacker modifies the Configuration to add a user with known password or modify an existing user's password;</a:t>
            </a:r>
          </a:p>
          <a:p>
            <a:r>
              <a:rPr lang="en-GB" b="1" dirty="0"/>
              <a:t>Scenario 8 (S.08):</a:t>
            </a:r>
            <a:r>
              <a:rPr lang="en-GB" dirty="0"/>
              <a:t> The attacker modifies web-spa binary itself;</a:t>
            </a:r>
          </a:p>
          <a:p>
            <a:r>
              <a:rPr lang="en-GB" b="1" dirty="0"/>
              <a:t>Scenario 9 (S.09):</a:t>
            </a:r>
            <a:r>
              <a:rPr lang="en-GB" dirty="0"/>
              <a:t> The attacker captures a valid Request and sends it to the server (replay attack).</a:t>
            </a:r>
          </a:p>
          <a:p>
            <a:endParaRPr lang="en-US" dirty="0"/>
          </a:p>
        </p:txBody>
      </p:sp>
    </p:spTree>
    <p:extLst>
      <p:ext uri="{BB962C8B-B14F-4D97-AF65-F5344CB8AC3E}">
        <p14:creationId xmlns:p14="http://schemas.microsoft.com/office/powerpoint/2010/main" val="192723501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3200" y="76200"/>
            <a:ext cx="6248400" cy="715962"/>
          </a:xfrm>
        </p:spPr>
        <p:txBody>
          <a:bodyPr/>
          <a:lstStyle/>
          <a:p>
            <a:r>
              <a:rPr lang="en-US" dirty="0" err="1" smtClean="0"/>
              <a:t>WebSpa</a:t>
            </a:r>
            <a:r>
              <a:rPr lang="en-US" dirty="0" smtClean="0"/>
              <a:t> Weaknesses &amp; Countermeasures</a:t>
            </a:r>
            <a:endParaRPr lang="en-US" dirty="0"/>
          </a:p>
        </p:txBody>
      </p:sp>
      <p:graphicFrame>
        <p:nvGraphicFramePr>
          <p:cNvPr id="8" name="Object 7"/>
          <p:cNvGraphicFramePr>
            <a:graphicFrameLocks noChangeAspect="1"/>
          </p:cNvGraphicFramePr>
          <p:nvPr>
            <p:extLst>
              <p:ext uri="{D42A27DB-BD31-4B8C-83A1-F6EECF244321}">
                <p14:modId xmlns:p14="http://schemas.microsoft.com/office/powerpoint/2010/main" val="2172581319"/>
              </p:ext>
            </p:extLst>
          </p:nvPr>
        </p:nvGraphicFramePr>
        <p:xfrm>
          <a:off x="4648200" y="1828800"/>
          <a:ext cx="2754313" cy="4064000"/>
        </p:xfrm>
        <a:graphic>
          <a:graphicData uri="http://schemas.openxmlformats.org/presentationml/2006/ole">
            <mc:AlternateContent xmlns:mc="http://schemas.openxmlformats.org/markup-compatibility/2006">
              <mc:Choice xmlns:v="urn:schemas-microsoft-com:vml" Requires="v">
                <p:oleObj spid="_x0000_s1030" name="Document" r:id="rId3" imgW="6197600" imgH="9144000" progId="Word.Document.12">
                  <p:embed/>
                </p:oleObj>
              </mc:Choice>
              <mc:Fallback>
                <p:oleObj name="Document" r:id="rId3" imgW="6197600" imgH="9144000" progId="Word.Document.12">
                  <p:embed/>
                  <p:pic>
                    <p:nvPicPr>
                      <p:cNvPr id="0" name=""/>
                      <p:cNvPicPr/>
                      <p:nvPr/>
                    </p:nvPicPr>
                    <p:blipFill>
                      <a:blip r:embed="rId4"/>
                      <a:stretch>
                        <a:fillRect/>
                      </a:stretch>
                    </p:blipFill>
                    <p:spPr>
                      <a:xfrm>
                        <a:off x="4648200" y="1828800"/>
                        <a:ext cx="2754313" cy="4064000"/>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149222345"/>
              </p:ext>
            </p:extLst>
          </p:nvPr>
        </p:nvGraphicFramePr>
        <p:xfrm>
          <a:off x="381000" y="2852738"/>
          <a:ext cx="4191000" cy="1989137"/>
        </p:xfrm>
        <a:graphic>
          <a:graphicData uri="http://schemas.openxmlformats.org/presentationml/2006/ole">
            <mc:AlternateContent xmlns:mc="http://schemas.openxmlformats.org/markup-compatibility/2006">
              <mc:Choice xmlns:v="urn:schemas-microsoft-com:vml" Requires="v">
                <p:oleObj spid="_x0000_s1031" name="Document" r:id="rId5" imgW="6197600" imgH="2578100" progId="Word.Document.12">
                  <p:embed/>
                </p:oleObj>
              </mc:Choice>
              <mc:Fallback>
                <p:oleObj name="Document" r:id="rId5" imgW="6197600" imgH="2578100" progId="Word.Document.12">
                  <p:embed/>
                  <p:pic>
                    <p:nvPicPr>
                      <p:cNvPr id="0" name=""/>
                      <p:cNvPicPr/>
                      <p:nvPr/>
                    </p:nvPicPr>
                    <p:blipFill>
                      <a:blip r:embed="rId6"/>
                      <a:stretch>
                        <a:fillRect/>
                      </a:stretch>
                    </p:blipFill>
                    <p:spPr>
                      <a:xfrm>
                        <a:off x="381000" y="2852738"/>
                        <a:ext cx="4191000" cy="1989137"/>
                      </a:xfrm>
                      <a:prstGeom prst="rect">
                        <a:avLst/>
                      </a:prstGeom>
                    </p:spPr>
                  </p:pic>
                </p:oleObj>
              </mc:Fallback>
            </mc:AlternateContent>
          </a:graphicData>
        </a:graphic>
      </p:graphicFrame>
    </p:spTree>
    <p:extLst>
      <p:ext uri="{BB962C8B-B14F-4D97-AF65-F5344CB8AC3E}">
        <p14:creationId xmlns:p14="http://schemas.microsoft.com/office/powerpoint/2010/main" val="223930520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Documentation</a:t>
            </a:r>
            <a:endParaRPr lang="en-US" dirty="0"/>
          </a:p>
        </p:txBody>
      </p:sp>
      <p:sp>
        <p:nvSpPr>
          <p:cNvPr id="3" name="Content Placeholder 2"/>
          <p:cNvSpPr>
            <a:spLocks noGrp="1"/>
          </p:cNvSpPr>
          <p:nvPr>
            <p:ph idx="1"/>
          </p:nvPr>
        </p:nvSpPr>
        <p:spPr>
          <a:xfrm>
            <a:off x="457200" y="1600201"/>
            <a:ext cx="8229600" cy="3733800"/>
          </a:xfrm>
        </p:spPr>
        <p:txBody>
          <a:bodyPr>
            <a:normAutofit fontScale="32500" lnSpcReduction="20000"/>
          </a:bodyPr>
          <a:lstStyle/>
          <a:p>
            <a:pPr marL="0" indent="0">
              <a:buNone/>
            </a:pPr>
            <a:r>
              <a:rPr lang="en-GB" dirty="0"/>
              <a:t>The discrepant event discussed herein is web knocking. Within the latest </a:t>
            </a:r>
            <a:r>
              <a:rPr lang="en-GB" dirty="0">
                <a:hlinkClick r:id="rId2"/>
              </a:rPr>
              <a:t>download</a:t>
            </a:r>
            <a:r>
              <a:rPr lang="en-GB" dirty="0"/>
              <a:t> you can find three documents with the purpose of describing how </a:t>
            </a:r>
            <a:r>
              <a:rPr lang="en-GB" dirty="0" err="1"/>
              <a:t>WebSpa</a:t>
            </a:r>
            <a:r>
              <a:rPr lang="en-GB" dirty="0"/>
              <a:t> can be used. The three documents are</a:t>
            </a:r>
            <a:r>
              <a:rPr lang="en-GB" dirty="0" smtClean="0"/>
              <a:t>:</a:t>
            </a:r>
          </a:p>
          <a:p>
            <a:pPr marL="0" indent="0">
              <a:buNone/>
            </a:pPr>
            <a:endParaRPr lang="en-GB" dirty="0"/>
          </a:p>
          <a:p>
            <a:pPr lvl="0"/>
            <a:r>
              <a:rPr lang="en-GB" b="1" dirty="0" err="1" smtClean="0"/>
              <a:t>WebSpa</a:t>
            </a:r>
            <a:r>
              <a:rPr lang="en-GB" b="1" dirty="0" smtClean="0"/>
              <a:t> </a:t>
            </a:r>
            <a:r>
              <a:rPr lang="en-GB" b="1" dirty="0"/>
              <a:t>Administration Guide</a:t>
            </a:r>
            <a:r>
              <a:rPr lang="en-GB" dirty="0"/>
              <a:t> This document describes how to setup and use the server component. It details how to create new users and add new action numbers with respective O/S commands assigned to them</a:t>
            </a:r>
          </a:p>
          <a:p>
            <a:pPr lvl="0"/>
            <a:endParaRPr lang="en-GB" b="1" dirty="0" smtClean="0"/>
          </a:p>
          <a:p>
            <a:pPr lvl="0"/>
            <a:r>
              <a:rPr lang="en-GB" b="1" dirty="0" err="1" smtClean="0"/>
              <a:t>WebSpa</a:t>
            </a:r>
            <a:r>
              <a:rPr lang="en-GB" b="1" dirty="0" smtClean="0"/>
              <a:t> </a:t>
            </a:r>
            <a:r>
              <a:rPr lang="en-GB" b="1" dirty="0"/>
              <a:t>Specification Guide</a:t>
            </a:r>
            <a:r>
              <a:rPr lang="en-GB" dirty="0"/>
              <a:t> This document describes the actual design detailing the use case, specification, requirements and actual attacks, which this tool has been engineered to withstand</a:t>
            </a:r>
          </a:p>
          <a:p>
            <a:pPr lvl="0"/>
            <a:endParaRPr lang="en-GB" b="1" dirty="0" smtClean="0"/>
          </a:p>
          <a:p>
            <a:pPr lvl="0"/>
            <a:r>
              <a:rPr lang="en-GB" b="1" dirty="0" err="1" smtClean="0"/>
              <a:t>WebSpa</a:t>
            </a:r>
            <a:r>
              <a:rPr lang="en-GB" b="1" dirty="0" smtClean="0"/>
              <a:t> </a:t>
            </a:r>
            <a:r>
              <a:rPr lang="en-GB" b="1" dirty="0"/>
              <a:t>User Guide</a:t>
            </a:r>
            <a:r>
              <a:rPr lang="en-GB" dirty="0"/>
              <a:t> This document describes how to use the client for issuing commands through a URL request to a web server</a:t>
            </a:r>
          </a:p>
          <a:p>
            <a:endParaRPr lang="en-GB" dirty="0" smtClean="0"/>
          </a:p>
          <a:p>
            <a:pPr marL="0" indent="0">
              <a:buNone/>
            </a:pPr>
            <a:r>
              <a:rPr lang="en-GB" dirty="0" smtClean="0"/>
              <a:t>The </a:t>
            </a:r>
            <a:r>
              <a:rPr lang="en-GB" dirty="0"/>
              <a:t>administration guide aims to enable anyone who would be interested in using </a:t>
            </a:r>
            <a:r>
              <a:rPr lang="en-GB" dirty="0" err="1"/>
              <a:t>WebSpa</a:t>
            </a:r>
            <a:r>
              <a:rPr lang="en-GB" dirty="0"/>
              <a:t> to be able to setup the server side component of it. After configuring the server component of </a:t>
            </a:r>
            <a:r>
              <a:rPr lang="en-GB" dirty="0" err="1"/>
              <a:t>WebSpa</a:t>
            </a:r>
            <a:r>
              <a:rPr lang="en-GB" dirty="0"/>
              <a:t>, you'll be ready to use the corresponding client for issuing direct actions as O/S commands to it.</a:t>
            </a:r>
          </a:p>
          <a:p>
            <a:pPr marL="0" indent="0">
              <a:buNone/>
            </a:pPr>
            <a:endParaRPr lang="en-GB" dirty="0" smtClean="0"/>
          </a:p>
          <a:p>
            <a:pPr marL="0" indent="0">
              <a:buNone/>
            </a:pPr>
            <a:r>
              <a:rPr lang="en-GB" dirty="0" smtClean="0"/>
              <a:t>If </a:t>
            </a:r>
            <a:r>
              <a:rPr lang="en-GB" dirty="0"/>
              <a:t>this is your first time using </a:t>
            </a:r>
            <a:r>
              <a:rPr lang="en-GB" dirty="0" err="1"/>
              <a:t>WebSpa</a:t>
            </a:r>
            <a:r>
              <a:rPr lang="en-GB" dirty="0"/>
              <a:t>, please note that the server operations described in this document, will not work if a </a:t>
            </a:r>
            <a:r>
              <a:rPr lang="en-GB" dirty="0" err="1"/>
              <a:t>WebSpa</a:t>
            </a:r>
            <a:r>
              <a:rPr lang="en-GB" dirty="0"/>
              <a:t> client does not submit a web-knock to your web server in a timely manner.</a:t>
            </a:r>
          </a:p>
          <a:p>
            <a:pPr marL="0" indent="0">
              <a:buNone/>
            </a:pPr>
            <a:endParaRPr lang="en-GB" dirty="0" smtClean="0"/>
          </a:p>
          <a:p>
            <a:pPr marL="0" indent="0">
              <a:buNone/>
            </a:pPr>
            <a:r>
              <a:rPr lang="en-GB" dirty="0" smtClean="0"/>
              <a:t>Thus</a:t>
            </a:r>
            <a:r>
              <a:rPr lang="en-GB" dirty="0"/>
              <a:t>, knowing a client implementation goes hand-in-hand with a server instance for it, please also have a look at the </a:t>
            </a:r>
            <a:r>
              <a:rPr lang="en-GB" dirty="0" err="1"/>
              <a:t>WebSpa</a:t>
            </a:r>
            <a:r>
              <a:rPr lang="en-GB" dirty="0"/>
              <a:t> user guide document to see how the two can be used in tandem.</a:t>
            </a:r>
          </a:p>
          <a:p>
            <a:pPr marL="0" indent="0">
              <a:buNone/>
            </a:pPr>
            <a:endParaRPr lang="en-GB" dirty="0" smtClean="0"/>
          </a:p>
          <a:p>
            <a:pPr marL="0" indent="0">
              <a:buNone/>
            </a:pPr>
            <a:r>
              <a:rPr lang="en-GB" dirty="0" smtClean="0"/>
              <a:t>The </a:t>
            </a:r>
            <a:r>
              <a:rPr lang="en-GB" dirty="0"/>
              <a:t>user guide aims to enable anyone who would be interested in using web-spa to do so. As soon as you install the server side component and decide what actions to allow, you'll be ready to use the corresponding client for issuing direct actions that work for </a:t>
            </a:r>
            <a:r>
              <a:rPr lang="en-GB" dirty="0" smtClean="0"/>
              <a:t>you.</a:t>
            </a:r>
          </a:p>
          <a:p>
            <a:pPr marL="0" indent="0">
              <a:buNone/>
            </a:pPr>
            <a:endParaRPr lang="en-GB" dirty="0"/>
          </a:p>
          <a:p>
            <a:pPr marL="0" indent="0">
              <a:buNone/>
            </a:pPr>
            <a:r>
              <a:rPr lang="en-GB" dirty="0" smtClean="0"/>
              <a:t>Finally</a:t>
            </a:r>
            <a:r>
              <a:rPr lang="en-GB" dirty="0"/>
              <a:t>, the specification guide aims to enable anyone who would be interested in implementing their own version of </a:t>
            </a:r>
            <a:r>
              <a:rPr lang="en-GB" dirty="0" err="1"/>
              <a:t>WebSpa</a:t>
            </a:r>
            <a:r>
              <a:rPr lang="en-GB" dirty="0"/>
              <a:t> to do so</a:t>
            </a:r>
            <a:r>
              <a:rPr lang="en-GB" dirty="0" smtClean="0"/>
              <a:t>.</a:t>
            </a:r>
            <a:r>
              <a:rPr lang="en-US" dirty="0"/>
              <a:t> </a:t>
            </a:r>
            <a:endParaRPr lang="en-GB" dirty="0"/>
          </a:p>
          <a:p>
            <a:pPr marL="0" indent="0">
              <a:buNone/>
            </a:pPr>
            <a:endParaRPr lang="en-US" dirty="0"/>
          </a:p>
        </p:txBody>
      </p:sp>
    </p:spTree>
    <p:extLst>
      <p:ext uri="{BB962C8B-B14F-4D97-AF65-F5344CB8AC3E}">
        <p14:creationId xmlns:p14="http://schemas.microsoft.com/office/powerpoint/2010/main" val="48587375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0501-web-spa-ssh-web-knocking-example.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
        <p:nvSpPr>
          <p:cNvPr id="3" name="Title 3"/>
          <p:cNvSpPr>
            <a:spLocks noGrp="1"/>
          </p:cNvSpPr>
          <p:nvPr>
            <p:ph type="title"/>
          </p:nvPr>
        </p:nvSpPr>
        <p:spPr>
          <a:xfrm>
            <a:off x="4267200" y="76200"/>
            <a:ext cx="4724400" cy="715962"/>
          </a:xfrm>
        </p:spPr>
        <p:txBody>
          <a:bodyPr/>
          <a:lstStyle/>
          <a:p>
            <a:r>
              <a:rPr lang="en-US" dirty="0"/>
              <a:t>MESSAGE </a:t>
            </a:r>
            <a:r>
              <a:rPr lang="en-US" dirty="0" smtClean="0"/>
              <a:t>WebSpa07 END;</a:t>
            </a:r>
            <a:endParaRPr lang="en-US" dirty="0"/>
          </a:p>
        </p:txBody>
      </p:sp>
    </p:spTree>
    <p:extLst>
      <p:ext uri="{BB962C8B-B14F-4D97-AF65-F5344CB8AC3E}">
        <p14:creationId xmlns:p14="http://schemas.microsoft.com/office/powerpoint/2010/main" val="1095843864"/>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4" name="Content Placeholder 3"/>
          <p:cNvSpPr>
            <a:spLocks noGrp="1"/>
          </p:cNvSpPr>
          <p:nvPr>
            <p:ph idx="1"/>
          </p:nvPr>
        </p:nvSpPr>
        <p:spPr/>
        <p:txBody>
          <a:bodyPr>
            <a:normAutofit fontScale="47500" lnSpcReduction="20000"/>
          </a:bodyPr>
          <a:lstStyle/>
          <a:p>
            <a:r>
              <a:rPr lang="en-US" dirty="0" smtClean="0"/>
              <a:t>Oliver </a:t>
            </a:r>
            <a:r>
              <a:rPr lang="en-US" dirty="0" err="1" smtClean="0"/>
              <a:t>Merki</a:t>
            </a:r>
            <a:endParaRPr lang="en-US" dirty="0" smtClean="0"/>
          </a:p>
          <a:p>
            <a:pPr marL="0" indent="0">
              <a:buNone/>
            </a:pPr>
            <a:r>
              <a:rPr lang="en-US" dirty="0" smtClean="0"/>
              <a:t>	Leader &amp; Operations</a:t>
            </a:r>
          </a:p>
          <a:p>
            <a:r>
              <a:rPr lang="en-US" dirty="0" smtClean="0"/>
              <a:t>Yiannis Pavlosoglou</a:t>
            </a:r>
          </a:p>
          <a:p>
            <a:pPr marL="0" indent="0">
              <a:buNone/>
            </a:pPr>
            <a:r>
              <a:rPr lang="en-US" dirty="0" smtClean="0"/>
              <a:t>	Inception &amp; Development </a:t>
            </a:r>
          </a:p>
          <a:p>
            <a:r>
              <a:rPr lang="en-GB" dirty="0" err="1" smtClean="0"/>
              <a:t>Patryk</a:t>
            </a:r>
            <a:r>
              <a:rPr lang="en-GB" dirty="0" smtClean="0"/>
              <a:t> </a:t>
            </a:r>
            <a:r>
              <a:rPr lang="en-GB" dirty="0" err="1" smtClean="0"/>
              <a:t>Arciszewski</a:t>
            </a:r>
            <a:endParaRPr lang="en-GB" dirty="0" smtClean="0"/>
          </a:p>
          <a:p>
            <a:pPr marL="0" indent="0">
              <a:buNone/>
            </a:pPr>
            <a:r>
              <a:rPr lang="en-GB" dirty="0" smtClean="0"/>
              <a:t>	Theoretician &amp; Documentation</a:t>
            </a:r>
          </a:p>
          <a:p>
            <a:r>
              <a:rPr lang="en-US" dirty="0" err="1"/>
              <a:t>Paweł</a:t>
            </a:r>
            <a:r>
              <a:rPr lang="en-US" dirty="0"/>
              <a:t> </a:t>
            </a:r>
            <a:r>
              <a:rPr lang="en-US" dirty="0" err="1" smtClean="0"/>
              <a:t>Goleń</a:t>
            </a:r>
            <a:endParaRPr lang="en-US" dirty="0" smtClean="0"/>
          </a:p>
          <a:p>
            <a:pPr marL="0" indent="0">
              <a:buNone/>
            </a:pPr>
            <a:r>
              <a:rPr lang="en-US" dirty="0" smtClean="0"/>
              <a:t>	Breaking &amp; Infrastructure </a:t>
            </a:r>
          </a:p>
          <a:p>
            <a:pPr marL="0" indent="0">
              <a:buNone/>
            </a:pPr>
            <a:endParaRPr lang="en-GB" dirty="0" smtClean="0"/>
          </a:p>
          <a:p>
            <a:r>
              <a:rPr lang="en-US" dirty="0" smtClean="0"/>
              <a:t>Markus </a:t>
            </a:r>
            <a:r>
              <a:rPr lang="en-US" dirty="0" err="1" smtClean="0"/>
              <a:t>Miedaner</a:t>
            </a:r>
            <a:endParaRPr lang="en-US" dirty="0" smtClean="0"/>
          </a:p>
          <a:p>
            <a:pPr marL="0" indent="0">
              <a:buNone/>
            </a:pPr>
            <a:r>
              <a:rPr lang="en-US" dirty="0"/>
              <a:t>	</a:t>
            </a:r>
            <a:r>
              <a:rPr lang="en-US" dirty="0" smtClean="0"/>
              <a:t>Retired &amp; Happy</a:t>
            </a:r>
          </a:p>
          <a:p>
            <a:pPr marL="0" indent="0">
              <a:buNone/>
            </a:pPr>
            <a:endParaRPr lang="en-US" dirty="0" smtClean="0"/>
          </a:p>
          <a:p>
            <a:pPr lvl="0"/>
            <a:r>
              <a:rPr lang="en-GB" dirty="0" smtClean="0"/>
              <a:t>[</a:t>
            </a:r>
            <a:r>
              <a:rPr lang="en-GB" dirty="0"/>
              <a:t>04 Mar 2014] </a:t>
            </a:r>
            <a:r>
              <a:rPr lang="en-GB" dirty="0">
                <a:hlinkClick r:id="rId2"/>
              </a:rPr>
              <a:t>The WebSpa podcast has now been available!</a:t>
            </a:r>
            <a:endParaRPr lang="en-GB" dirty="0"/>
          </a:p>
          <a:p>
            <a:pPr lvl="0"/>
            <a:r>
              <a:rPr lang="en-GB" dirty="0"/>
              <a:t>[22 Feb 2014] Created the </a:t>
            </a:r>
            <a:r>
              <a:rPr lang="en-GB" dirty="0" err="1"/>
              <a:t>WebSpa</a:t>
            </a:r>
            <a:r>
              <a:rPr lang="en-GB" dirty="0"/>
              <a:t> project on </a:t>
            </a:r>
            <a:r>
              <a:rPr lang="en-GB" dirty="0" err="1"/>
              <a:t>sourceforge</a:t>
            </a:r>
            <a:r>
              <a:rPr lang="en-GB" dirty="0"/>
              <a:t>, started the import from </a:t>
            </a:r>
            <a:r>
              <a:rPr lang="en-GB" dirty="0" err="1"/>
              <a:t>google</a:t>
            </a:r>
            <a:r>
              <a:rPr lang="en-GB" dirty="0"/>
              <a:t> code</a:t>
            </a:r>
          </a:p>
          <a:p>
            <a:pPr lvl="0"/>
            <a:r>
              <a:rPr lang="en-GB" dirty="0"/>
              <a:t>[22 Dec 2013] Version 0.6 has been released and can be found in the download section</a:t>
            </a:r>
          </a:p>
          <a:p>
            <a:pPr lvl="0"/>
            <a:r>
              <a:rPr lang="en-GB" dirty="0"/>
              <a:t>[08 Nov 2013] The OWASP Web Knocking Project is created</a:t>
            </a:r>
          </a:p>
          <a:p>
            <a:pPr marL="0" indent="0">
              <a:buNone/>
            </a:pPr>
            <a:endParaRPr lang="en-US" dirty="0" smtClean="0"/>
          </a:p>
          <a:p>
            <a:pPr marL="0" indent="0" algn="ctr">
              <a:buNone/>
            </a:pPr>
            <a:r>
              <a:rPr lang="en-US" dirty="0"/>
              <a:t>https://</a:t>
            </a:r>
            <a:r>
              <a:rPr lang="en-US" dirty="0" err="1"/>
              <a:t>www.owasp.org</a:t>
            </a:r>
            <a:r>
              <a:rPr lang="en-US" dirty="0"/>
              <a:t>/</a:t>
            </a:r>
            <a:r>
              <a:rPr lang="en-US" dirty="0" err="1"/>
              <a:t>index.php</a:t>
            </a:r>
            <a:r>
              <a:rPr lang="en-US" dirty="0"/>
              <a:t>/</a:t>
            </a:r>
            <a:r>
              <a:rPr lang="en-US" dirty="0" err="1"/>
              <a:t>OWASP_WebSpa_Project</a:t>
            </a:r>
            <a:endParaRPr lang="en-US" dirty="0" smtClean="0"/>
          </a:p>
        </p:txBody>
      </p:sp>
    </p:spTree>
    <p:extLst>
      <p:ext uri="{BB962C8B-B14F-4D97-AF65-F5344CB8AC3E}">
        <p14:creationId xmlns:p14="http://schemas.microsoft.com/office/powerpoint/2010/main" val="314552586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About Me</a:t>
            </a:r>
            <a:endParaRPr lang="en-US" dirty="0"/>
          </a:p>
        </p:txBody>
      </p:sp>
      <p:sp>
        <p:nvSpPr>
          <p:cNvPr id="3" name="Content Placeholder 2"/>
          <p:cNvSpPr>
            <a:spLocks noGrp="1"/>
          </p:cNvSpPr>
          <p:nvPr>
            <p:ph idx="1"/>
          </p:nvPr>
        </p:nvSpPr>
        <p:spPr/>
        <p:txBody>
          <a:bodyPr numCol="2">
            <a:normAutofit fontScale="32500" lnSpcReduction="20000"/>
          </a:bodyPr>
          <a:lstStyle/>
          <a:p>
            <a:r>
              <a:rPr lang="en-US" dirty="0"/>
              <a:t>Yiannis Pavlosoglou (</a:t>
            </a:r>
            <a:r>
              <a:rPr lang="en-US" dirty="0">
                <a:hlinkClick r:id="rId2"/>
              </a:rPr>
              <a:t>https://www.owasp.org/index.php/</a:t>
            </a:r>
            <a:r>
              <a:rPr lang="en-US" dirty="0" smtClean="0">
                <a:hlinkClick r:id="rId2"/>
              </a:rPr>
              <a:t>User:Yiannis</a:t>
            </a:r>
            <a:r>
              <a:rPr lang="en-US" dirty="0" smtClean="0"/>
              <a:t>) </a:t>
            </a:r>
          </a:p>
          <a:p>
            <a:pPr marL="0" indent="0">
              <a:buNone/>
            </a:pPr>
            <a:endParaRPr lang="en-US" dirty="0" smtClean="0"/>
          </a:p>
          <a:p>
            <a:pPr marL="0" indent="0">
              <a:buNone/>
            </a:pPr>
            <a:r>
              <a:rPr lang="en-GB" dirty="0"/>
              <a:t>There is a world of numbers, hiding behind letters, inside computers, this is what stimulates my work. I am currently employed in IT risk management within the financial industry, running a team of technical risk assessors. Prior to this, I spent 5 years in the world of professional penetration testing. I focused my career evolution on assisting large scale projects actually implement secure development practices. This included teaching developers how to write secure code. For OWASP, I was the project leader for </a:t>
            </a:r>
            <a:r>
              <a:rPr lang="en-GB" dirty="0" err="1"/>
              <a:t>JBroFuzz</a:t>
            </a:r>
            <a:r>
              <a:rPr lang="en-GB" dirty="0"/>
              <a:t> and used to chair the Global Industry Committee. I am on the Application Security Advisory Board of the (ISC)2. My academic qualifications include a </a:t>
            </a:r>
            <a:r>
              <a:rPr lang="en-GB" dirty="0">
                <a:hlinkClick r:id="rId3"/>
              </a:rPr>
              <a:t>PhD in information security</a:t>
            </a:r>
            <a:r>
              <a:rPr lang="en-GB" dirty="0"/>
              <a:t>, designing routing protocols for ad-hoc networks. I am a certified scrum master and hold the CISSP certification</a:t>
            </a:r>
            <a:r>
              <a:rPr lang="en-GB" dirty="0" smtClean="0"/>
              <a:t>.</a:t>
            </a:r>
          </a:p>
          <a:p>
            <a:endParaRPr lang="en-GB" sz="4400" dirty="0"/>
          </a:p>
          <a:p>
            <a:r>
              <a:rPr lang="en-GB" b="1" dirty="0"/>
              <a:t>Application Security</a:t>
            </a:r>
            <a:endParaRPr lang="en-GB" sz="4400" dirty="0"/>
          </a:p>
          <a:p>
            <a:pPr lvl="0"/>
            <a:r>
              <a:rPr lang="en-GB" dirty="0"/>
              <a:t>2011 - Web-Spa </a:t>
            </a:r>
            <a:r>
              <a:rPr lang="en-GB" dirty="0">
                <a:hlinkClick r:id="rId4"/>
              </a:rPr>
              <a:t>Single Request Authorisation Web Knocking</a:t>
            </a:r>
            <a:endParaRPr lang="en-GB" sz="4400" dirty="0"/>
          </a:p>
          <a:p>
            <a:pPr lvl="0"/>
            <a:r>
              <a:rPr lang="en-GB" dirty="0"/>
              <a:t>2011 - Port Knocking Web Implementations </a:t>
            </a:r>
            <a:r>
              <a:rPr lang="en-GB" dirty="0">
                <a:hlinkClick r:id="rId5"/>
              </a:rPr>
              <a:t>Ideas for more ports</a:t>
            </a:r>
            <a:endParaRPr lang="en-GB" sz="4400" dirty="0"/>
          </a:p>
          <a:p>
            <a:pPr lvl="0"/>
            <a:r>
              <a:rPr lang="en-GB" dirty="0"/>
              <a:t>2011 - Swiss Cyber Storm </a:t>
            </a:r>
            <a:r>
              <a:rPr lang="en-GB" dirty="0">
                <a:hlinkClick r:id="rId6"/>
              </a:rPr>
              <a:t>Protecting Web Applications through Port Knocking</a:t>
            </a:r>
            <a:endParaRPr lang="en-GB" sz="4400" dirty="0"/>
          </a:p>
          <a:p>
            <a:pPr lvl="0"/>
            <a:r>
              <a:rPr lang="en-GB" dirty="0"/>
              <a:t>2009 - </a:t>
            </a:r>
            <a:r>
              <a:rPr lang="en-GB" dirty="0" err="1"/>
              <a:t>WebGoat</a:t>
            </a:r>
            <a:r>
              <a:rPr lang="en-GB" dirty="0"/>
              <a:t> Off-By-One Lesson </a:t>
            </a:r>
            <a:r>
              <a:rPr lang="en-GB" dirty="0">
                <a:hlinkClick r:id="rId7"/>
              </a:rPr>
              <a:t>WebGoat Off-By-One Lesson Remains to be Published</a:t>
            </a:r>
            <a:endParaRPr lang="en-GB" sz="4400" dirty="0"/>
          </a:p>
          <a:p>
            <a:r>
              <a:rPr lang="en-GB" b="1" dirty="0"/>
              <a:t>OWASP Life in Bullets:</a:t>
            </a:r>
            <a:endParaRPr lang="en-GB" sz="4400" dirty="0"/>
          </a:p>
          <a:p>
            <a:pPr lvl="0"/>
            <a:r>
              <a:rPr lang="en-GB" dirty="0"/>
              <a:t>2010 - Bletchley Park ISSA UK </a:t>
            </a:r>
            <a:r>
              <a:rPr lang="en-GB" dirty="0">
                <a:hlinkClick r:id="rId8"/>
              </a:rPr>
              <a:t>Hacking for Queen and Country</a:t>
            </a:r>
            <a:endParaRPr lang="en-GB" sz="4400" dirty="0"/>
          </a:p>
          <a:p>
            <a:pPr lvl="0"/>
            <a:r>
              <a:rPr lang="en-GB" dirty="0"/>
              <a:t>2010 - OWASP </a:t>
            </a:r>
            <a:r>
              <a:rPr lang="en-GB" dirty="0" err="1"/>
              <a:t>GitHub</a:t>
            </a:r>
            <a:r>
              <a:rPr lang="en-GB" dirty="0"/>
              <a:t> </a:t>
            </a:r>
            <a:r>
              <a:rPr lang="en-GB" dirty="0">
                <a:hlinkClick r:id="rId9"/>
              </a:rPr>
              <a:t>http://www.owasp.org/index.php/Category:OWASP_GitHub</a:t>
            </a:r>
            <a:endParaRPr lang="en-GB" sz="4400" dirty="0"/>
          </a:p>
          <a:p>
            <a:pPr lvl="0"/>
            <a:r>
              <a:rPr lang="en-GB" dirty="0"/>
              <a:t>2010 - OWASP London </a:t>
            </a:r>
            <a:r>
              <a:rPr lang="en-GB" dirty="0">
                <a:hlinkClick r:id="rId10"/>
              </a:rPr>
              <a:t>http://www.owasp.org/index.php/London#Thursday.2C_January_14th_2010</a:t>
            </a:r>
            <a:endParaRPr lang="en-GB" sz="4400" dirty="0"/>
          </a:p>
          <a:p>
            <a:pPr lvl="1"/>
            <a:r>
              <a:rPr lang="en-GB" dirty="0"/>
              <a:t>Penetration Testing with Selenium</a:t>
            </a:r>
            <a:endParaRPr lang="en-GB" sz="4000" dirty="0"/>
          </a:p>
          <a:p>
            <a:pPr lvl="0"/>
            <a:r>
              <a:rPr lang="en-GB" dirty="0"/>
              <a:t>2009 - OWASP Global Industry Committee </a:t>
            </a:r>
            <a:r>
              <a:rPr lang="en-GB" dirty="0">
                <a:hlinkClick r:id="rId11"/>
              </a:rPr>
              <a:t>http://www.owasp.org/index.php/Global_Industry_Committee</a:t>
            </a:r>
            <a:endParaRPr lang="en-GB" sz="4400" dirty="0"/>
          </a:p>
          <a:p>
            <a:pPr lvl="0"/>
            <a:r>
              <a:rPr lang="en-GB" dirty="0"/>
              <a:t>2008 - OWASP NYC Conference </a:t>
            </a:r>
            <a:r>
              <a:rPr lang="en-GB" dirty="0">
                <a:hlinkClick r:id="rId12"/>
              </a:rPr>
              <a:t>http://video.google.com/videoplay?docid=-1551704659206071145#</a:t>
            </a:r>
            <a:endParaRPr lang="en-GB" sz="4400" dirty="0"/>
          </a:p>
          <a:p>
            <a:pPr lvl="1"/>
            <a:r>
              <a:rPr lang="en-GB" dirty="0" err="1"/>
              <a:t>JBroFuzz</a:t>
            </a:r>
            <a:r>
              <a:rPr lang="en-GB" dirty="0"/>
              <a:t> - Building a Java </a:t>
            </a:r>
            <a:r>
              <a:rPr lang="en-GB" dirty="0" err="1"/>
              <a:t>Fuzzer</a:t>
            </a:r>
            <a:endParaRPr lang="en-GB" sz="4000" dirty="0"/>
          </a:p>
          <a:p>
            <a:pPr lvl="0"/>
            <a:r>
              <a:rPr lang="en-GB" dirty="0"/>
              <a:t>2008 - </a:t>
            </a:r>
            <a:r>
              <a:rPr lang="en-GB" dirty="0" err="1"/>
              <a:t>Deepsec</a:t>
            </a:r>
            <a:r>
              <a:rPr lang="en-GB" dirty="0"/>
              <a:t> Vienna </a:t>
            </a:r>
            <a:r>
              <a:rPr lang="en-GB" dirty="0">
                <a:hlinkClick r:id="rId13"/>
              </a:rPr>
              <a:t>http://2008.deepsec.net/</a:t>
            </a:r>
            <a:endParaRPr lang="en-GB" sz="4400" dirty="0"/>
          </a:p>
          <a:p>
            <a:pPr lvl="1"/>
            <a:r>
              <a:rPr lang="en-GB" dirty="0"/>
              <a:t>Hybrid Code Auditing: A Dataflow Source Code Review Methodology</a:t>
            </a:r>
            <a:endParaRPr lang="en-GB" sz="4000" dirty="0"/>
          </a:p>
          <a:p>
            <a:pPr lvl="0"/>
            <a:r>
              <a:rPr lang="en-GB" dirty="0"/>
              <a:t>2007 - OWASP New York/New Jersey </a:t>
            </a:r>
            <a:r>
              <a:rPr lang="en-GB" dirty="0">
                <a:hlinkClick r:id="rId14"/>
              </a:rPr>
              <a:t>http://www.owasp.org/images/4/4e/OWASP_NY_07-Financial-Real-Time-Threats_Pavlosoglou.ppt</a:t>
            </a:r>
            <a:endParaRPr lang="en-GB" sz="4400" dirty="0"/>
          </a:p>
          <a:p>
            <a:pPr lvl="1"/>
            <a:r>
              <a:rPr lang="en-GB" dirty="0"/>
              <a:t>Financial Real-Time Threats: Impacting Trading Floor Operations</a:t>
            </a:r>
            <a:endParaRPr lang="en-GB" sz="4000" dirty="0"/>
          </a:p>
          <a:p>
            <a:pPr lvl="0"/>
            <a:r>
              <a:rPr lang="en-GB" dirty="0"/>
              <a:t>2006 - </a:t>
            </a:r>
            <a:r>
              <a:rPr lang="en-GB" dirty="0" err="1"/>
              <a:t>JBroFuzz</a:t>
            </a:r>
            <a:r>
              <a:rPr lang="en-GB" dirty="0"/>
              <a:t> Project Leader </a:t>
            </a:r>
            <a:r>
              <a:rPr lang="en-GB" dirty="0">
                <a:hlinkClick r:id="rId15"/>
              </a:rPr>
              <a:t>http://lists.owasp.org/mailman/listinfo/owasp-jbrofuzz</a:t>
            </a:r>
            <a:endParaRPr lang="en-GB" sz="4400" dirty="0"/>
          </a:p>
          <a:p>
            <a:pPr lvl="1"/>
            <a:r>
              <a:rPr lang="en-GB" dirty="0" err="1"/>
              <a:t>JBroFuzz</a:t>
            </a:r>
            <a:r>
              <a:rPr lang="en-GB" dirty="0"/>
              <a:t> Mailing List</a:t>
            </a:r>
            <a:endParaRPr lang="en-GB" sz="4000" dirty="0"/>
          </a:p>
          <a:p>
            <a:r>
              <a:rPr lang="en-GB" b="1" dirty="0"/>
              <a:t>Project Involvement</a:t>
            </a:r>
            <a:endParaRPr lang="en-GB" sz="4400" dirty="0"/>
          </a:p>
          <a:p>
            <a:pPr lvl="0"/>
            <a:r>
              <a:rPr lang="en-GB" dirty="0" err="1"/>
              <a:t>DirBuster</a:t>
            </a:r>
            <a:r>
              <a:rPr lang="en-GB" dirty="0"/>
              <a:t> - </a:t>
            </a:r>
            <a:r>
              <a:rPr lang="en-GB" dirty="0">
                <a:hlinkClick r:id="rId16"/>
              </a:rPr>
              <a:t>http://www.owasp.org/index.php/Category:OWASP_DirBuster_Project</a:t>
            </a:r>
            <a:endParaRPr lang="en-GB" sz="4400" dirty="0"/>
          </a:p>
          <a:p>
            <a:pPr lvl="0"/>
            <a:r>
              <a:rPr lang="en-GB" dirty="0" err="1"/>
              <a:t>JBroFuzz</a:t>
            </a:r>
            <a:r>
              <a:rPr lang="en-GB" dirty="0"/>
              <a:t> - </a:t>
            </a:r>
            <a:r>
              <a:rPr lang="en-GB" dirty="0">
                <a:hlinkClick r:id="rId17"/>
              </a:rPr>
              <a:t>http://www.owasp.org/index.php/JBroFuzz</a:t>
            </a:r>
            <a:endParaRPr lang="en-GB" sz="4400" dirty="0"/>
          </a:p>
          <a:p>
            <a:r>
              <a:rPr lang="en-GB" b="1" dirty="0"/>
              <a:t>Contact</a:t>
            </a:r>
            <a:endParaRPr lang="en-GB" sz="4400" dirty="0"/>
          </a:p>
          <a:p>
            <a:r>
              <a:rPr lang="en-GB" dirty="0" smtClean="0"/>
              <a:t>Yiannis Pavlosoglou</a:t>
            </a:r>
            <a:br>
              <a:rPr lang="en-GB" dirty="0" smtClean="0"/>
            </a:br>
            <a:r>
              <a:rPr lang="en-GB" dirty="0" err="1" smtClean="0"/>
              <a:t>yiannis@owasp</a:t>
            </a:r>
            <a:r>
              <a:rPr lang="en-GB" dirty="0" smtClean="0"/>
              <a:t>.</a:t>
            </a:r>
            <a:endParaRPr lang="en-GB" sz="4400" dirty="0"/>
          </a:p>
        </p:txBody>
      </p:sp>
    </p:spTree>
    <p:extLst>
      <p:ext uri="{BB962C8B-B14F-4D97-AF65-F5344CB8AC3E}">
        <p14:creationId xmlns:p14="http://schemas.microsoft.com/office/powerpoint/2010/main" val="378956525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0501-web-spa-ssh-web-knocking-example.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
        <p:nvSpPr>
          <p:cNvPr id="4" name="Title 3"/>
          <p:cNvSpPr>
            <a:spLocks noGrp="1"/>
          </p:cNvSpPr>
          <p:nvPr>
            <p:ph type="title"/>
          </p:nvPr>
        </p:nvSpPr>
        <p:spPr>
          <a:xfrm>
            <a:off x="4267200" y="76200"/>
            <a:ext cx="4724400" cy="715962"/>
          </a:xfrm>
        </p:spPr>
        <p:txBody>
          <a:bodyPr/>
          <a:lstStyle/>
          <a:p>
            <a:r>
              <a:rPr lang="en-US" dirty="0"/>
              <a:t>MESSAGE </a:t>
            </a:r>
            <a:r>
              <a:rPr lang="en-US" dirty="0" smtClean="0"/>
              <a:t>WebSpa07 BEGIN </a:t>
            </a:r>
            <a:r>
              <a:rPr lang="en-US" dirty="0"/>
              <a:t>;</a:t>
            </a:r>
            <a:endParaRPr lang="en-US" dirty="0"/>
          </a:p>
        </p:txBody>
      </p:sp>
    </p:spTree>
    <p:extLst>
      <p:ext uri="{BB962C8B-B14F-4D97-AF65-F5344CB8AC3E}">
        <p14:creationId xmlns:p14="http://schemas.microsoft.com/office/powerpoint/2010/main" val="277327991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Knocking Definition</a:t>
            </a:r>
            <a:endParaRPr lang="en-US" dirty="0"/>
          </a:p>
        </p:txBody>
      </p:sp>
      <p:sp>
        <p:nvSpPr>
          <p:cNvPr id="3" name="Content Placeholder 2"/>
          <p:cNvSpPr>
            <a:spLocks noGrp="1"/>
          </p:cNvSpPr>
          <p:nvPr>
            <p:ph idx="1"/>
          </p:nvPr>
        </p:nvSpPr>
        <p:spPr/>
        <p:txBody>
          <a:bodyPr/>
          <a:lstStyle/>
          <a:p>
            <a:r>
              <a:rPr lang="en-GB" dirty="0"/>
              <a:t>If port knocking is defined as </a:t>
            </a:r>
            <a:endParaRPr lang="en-GB" dirty="0" smtClean="0"/>
          </a:p>
          <a:p>
            <a:pPr marL="0" indent="0">
              <a:buNone/>
            </a:pPr>
            <a:r>
              <a:rPr lang="en-GB" i="1" dirty="0" smtClean="0"/>
              <a:t>"</a:t>
            </a:r>
            <a:r>
              <a:rPr lang="en-GB" i="1" dirty="0"/>
              <a:t>a form of host-to-host communication in which information flows across closed ports" </a:t>
            </a:r>
            <a:endParaRPr lang="en-GB" i="1" dirty="0" smtClean="0"/>
          </a:p>
          <a:p>
            <a:r>
              <a:rPr lang="en-GB" dirty="0" smtClean="0"/>
              <a:t>then </a:t>
            </a:r>
            <a:r>
              <a:rPr lang="en-GB" dirty="0"/>
              <a:t>we define </a:t>
            </a:r>
            <a:endParaRPr lang="en-GB" dirty="0" smtClean="0"/>
          </a:p>
          <a:p>
            <a:pPr marL="0" indent="0">
              <a:buNone/>
            </a:pPr>
            <a:r>
              <a:rPr lang="en-GB" i="1" dirty="0" smtClean="0"/>
              <a:t>web </a:t>
            </a:r>
            <a:r>
              <a:rPr lang="en-GB" i="1" dirty="0"/>
              <a:t>knocking a form of host-to-host communication in which information flows across erroneous URLs</a:t>
            </a:r>
            <a:r>
              <a:rPr lang="en-GB" i="1" dirty="0" smtClean="0"/>
              <a:t>.</a:t>
            </a:r>
            <a:endParaRPr lang="en-GB" i="1" dirty="0"/>
          </a:p>
        </p:txBody>
      </p:sp>
    </p:spTree>
    <p:extLst>
      <p:ext uri="{BB962C8B-B14F-4D97-AF65-F5344CB8AC3E}">
        <p14:creationId xmlns:p14="http://schemas.microsoft.com/office/powerpoint/2010/main" val="344222413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Knocking Use Case</a:t>
            </a:r>
            <a:endParaRPr lang="en-US" dirty="0"/>
          </a:p>
        </p:txBody>
      </p:sp>
      <p:sp>
        <p:nvSpPr>
          <p:cNvPr id="4" name="Rectangle 1"/>
          <p:cNvSpPr/>
          <p:nvPr/>
        </p:nvSpPr>
        <p:spPr>
          <a:xfrm>
            <a:off x="2286000" y="1866499"/>
            <a:ext cx="4108173" cy="2769594"/>
          </a:xfrm>
          <a:prstGeom prst="rect">
            <a:avLst/>
          </a:prstGeom>
          <a:noFill/>
          <a:ln w="38100" cmpd="sng">
            <a:prstDash val="soli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5" name="Oval 4"/>
          <p:cNvSpPr/>
          <p:nvPr/>
        </p:nvSpPr>
        <p:spPr>
          <a:xfrm>
            <a:off x="4434647" y="3137770"/>
            <a:ext cx="1684093" cy="733266"/>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200" smtClean="0"/>
              <a:t>Enable Website</a:t>
            </a:r>
          </a:p>
          <a:p>
            <a:pPr algn="ctr"/>
            <a:r>
              <a:rPr lang="en-GB" sz="1200" i="1" smtClean="0"/>
              <a:t>Hidden</a:t>
            </a:r>
          </a:p>
          <a:p>
            <a:pPr algn="ctr"/>
            <a:r>
              <a:rPr lang="en-GB" sz="1200" smtClean="0"/>
              <a:t>Functionality</a:t>
            </a:r>
            <a:endParaRPr lang="en-GB" sz="1200"/>
          </a:p>
        </p:txBody>
      </p:sp>
      <p:sp>
        <p:nvSpPr>
          <p:cNvPr id="6" name="Oval 5"/>
          <p:cNvSpPr/>
          <p:nvPr/>
        </p:nvSpPr>
        <p:spPr>
          <a:xfrm>
            <a:off x="3567879" y="4864167"/>
            <a:ext cx="1837346" cy="733266"/>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200" smtClean="0"/>
              <a:t>Set Unique </a:t>
            </a:r>
            <a:br>
              <a:rPr lang="en-GB" sz="1200" smtClean="0"/>
            </a:br>
            <a:r>
              <a:rPr lang="en-GB" sz="1200" smtClean="0"/>
              <a:t>Pass-Phrase </a:t>
            </a:r>
            <a:br>
              <a:rPr lang="en-GB" sz="1200" smtClean="0"/>
            </a:br>
            <a:r>
              <a:rPr lang="en-GB" sz="1200" smtClean="0"/>
              <a:t>&amp; Actions</a:t>
            </a:r>
            <a:endParaRPr lang="en-GB" sz="1200"/>
          </a:p>
        </p:txBody>
      </p:sp>
      <p:sp>
        <p:nvSpPr>
          <p:cNvPr id="7" name="Oval 6"/>
          <p:cNvSpPr/>
          <p:nvPr/>
        </p:nvSpPr>
        <p:spPr>
          <a:xfrm>
            <a:off x="2750374" y="2066224"/>
            <a:ext cx="1684273" cy="733266"/>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200" smtClean="0"/>
              <a:t>Browses Website</a:t>
            </a:r>
          </a:p>
        </p:txBody>
      </p:sp>
      <p:sp>
        <p:nvSpPr>
          <p:cNvPr id="8" name="Oval 7"/>
          <p:cNvSpPr/>
          <p:nvPr/>
        </p:nvSpPr>
        <p:spPr>
          <a:xfrm>
            <a:off x="4572961" y="2311515"/>
            <a:ext cx="1684093" cy="733266"/>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200" smtClean="0"/>
              <a:t>Check for Valid Web-Spa Request</a:t>
            </a:r>
            <a:endParaRPr lang="en-GB" sz="1200"/>
          </a:p>
        </p:txBody>
      </p:sp>
      <p:sp>
        <p:nvSpPr>
          <p:cNvPr id="9" name="Oval 8"/>
          <p:cNvSpPr/>
          <p:nvPr/>
        </p:nvSpPr>
        <p:spPr>
          <a:xfrm>
            <a:off x="3284928" y="3814934"/>
            <a:ext cx="1681629" cy="733266"/>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200" smtClean="0"/>
              <a:t>View / Manage</a:t>
            </a:r>
          </a:p>
          <a:p>
            <a:pPr algn="ctr"/>
            <a:r>
              <a:rPr lang="en-GB" sz="1200" smtClean="0"/>
              <a:t>Users &amp; Actions</a:t>
            </a:r>
            <a:endParaRPr lang="en-GB" sz="1200"/>
          </a:p>
        </p:txBody>
      </p:sp>
      <p:cxnSp>
        <p:nvCxnSpPr>
          <p:cNvPr id="10" name="Gerade Verbindung mit Pfeil 12"/>
          <p:cNvCxnSpPr>
            <a:stCxn id="5" idx="2"/>
            <a:endCxn id="7" idx="4"/>
          </p:cNvCxnSpPr>
          <p:nvPr/>
        </p:nvCxnSpPr>
        <p:spPr>
          <a:xfrm rot="10800000">
            <a:off x="3592511" y="2799491"/>
            <a:ext cx="842136" cy="704913"/>
          </a:xfrm>
          <a:prstGeom prst="bentConnector2">
            <a:avLst/>
          </a:prstGeom>
          <a:ln>
            <a:solidFill>
              <a:srgbClr val="4F81BD"/>
            </a:solidFill>
            <a:tailEnd type="arrow"/>
          </a:ln>
        </p:spPr>
        <p:style>
          <a:lnRef idx="2">
            <a:schemeClr val="accent1"/>
          </a:lnRef>
          <a:fillRef idx="0">
            <a:schemeClr val="accent1"/>
          </a:fillRef>
          <a:effectRef idx="1">
            <a:schemeClr val="accent1"/>
          </a:effectRef>
          <a:fontRef idx="minor">
            <a:schemeClr val="tx1"/>
          </a:fontRef>
        </p:style>
      </p:cxnSp>
      <p:pic>
        <p:nvPicPr>
          <p:cNvPr id="11" name="Bild 17"/>
          <p:cNvPicPr>
            <a:picLocks noChangeAspect="1"/>
          </p:cNvPicPr>
          <p:nvPr/>
        </p:nvPicPr>
        <p:blipFill>
          <a:blip r:embed="rId2"/>
          <a:stretch>
            <a:fillRect/>
          </a:stretch>
        </p:blipFill>
        <p:spPr>
          <a:xfrm>
            <a:off x="7074095" y="4258848"/>
            <a:ext cx="994345" cy="1314241"/>
          </a:xfrm>
          <a:prstGeom prst="rect">
            <a:avLst/>
          </a:prstGeom>
        </p:spPr>
      </p:pic>
      <p:sp>
        <p:nvSpPr>
          <p:cNvPr id="12" name="Textfeld 22"/>
          <p:cNvSpPr txBox="1"/>
          <p:nvPr/>
        </p:nvSpPr>
        <p:spPr>
          <a:xfrm>
            <a:off x="7046621" y="5436513"/>
            <a:ext cx="1132823" cy="430887"/>
          </a:xfrm>
          <a:prstGeom prst="rect">
            <a:avLst/>
          </a:prstGeom>
          <a:noFill/>
        </p:spPr>
        <p:txBody>
          <a:bodyPr wrap="square" rtlCol="0">
            <a:spAutoFit/>
          </a:bodyPr>
          <a:lstStyle/>
          <a:p>
            <a:pPr algn="ctr"/>
            <a:r>
              <a:rPr lang="en-GB" sz="1100" smtClean="0"/>
              <a:t>Web-Spa Administrator</a:t>
            </a:r>
            <a:endParaRPr lang="en-GB" sz="1100"/>
          </a:p>
        </p:txBody>
      </p:sp>
      <p:grpSp>
        <p:nvGrpSpPr>
          <p:cNvPr id="13" name="Gruppierung 28"/>
          <p:cNvGrpSpPr/>
          <p:nvPr/>
        </p:nvGrpSpPr>
        <p:grpSpPr>
          <a:xfrm>
            <a:off x="755658" y="1866498"/>
            <a:ext cx="994345" cy="1389475"/>
            <a:chOff x="755658" y="1636754"/>
            <a:chExt cx="994345" cy="1389475"/>
          </a:xfrm>
        </p:grpSpPr>
        <p:pic>
          <p:nvPicPr>
            <p:cNvPr id="14" name="Bild 18"/>
            <p:cNvPicPr>
              <a:picLocks noChangeAspect="1"/>
            </p:cNvPicPr>
            <p:nvPr/>
          </p:nvPicPr>
          <p:blipFill>
            <a:blip r:embed="rId3"/>
            <a:stretch>
              <a:fillRect/>
            </a:stretch>
          </p:blipFill>
          <p:spPr>
            <a:xfrm flipH="1">
              <a:off x="913898" y="1636754"/>
              <a:ext cx="678704" cy="1132718"/>
            </a:xfrm>
            <a:prstGeom prst="rect">
              <a:avLst/>
            </a:prstGeom>
          </p:spPr>
        </p:pic>
        <p:sp>
          <p:nvSpPr>
            <p:cNvPr id="15" name="Textfeld 24"/>
            <p:cNvSpPr txBox="1"/>
            <p:nvPr/>
          </p:nvSpPr>
          <p:spPr>
            <a:xfrm>
              <a:off x="755658" y="2595342"/>
              <a:ext cx="994345" cy="430887"/>
            </a:xfrm>
            <a:prstGeom prst="rect">
              <a:avLst/>
            </a:prstGeom>
            <a:noFill/>
          </p:spPr>
          <p:txBody>
            <a:bodyPr wrap="square" rtlCol="0">
              <a:spAutoFit/>
            </a:bodyPr>
            <a:lstStyle/>
            <a:p>
              <a:pPr algn="ctr"/>
              <a:r>
                <a:rPr lang="en-GB" sz="1100" smtClean="0"/>
                <a:t>Website</a:t>
              </a:r>
            </a:p>
            <a:p>
              <a:pPr algn="ctr"/>
              <a:r>
                <a:rPr lang="en-GB" sz="1100" smtClean="0"/>
                <a:t>User</a:t>
              </a:r>
              <a:endParaRPr lang="en-GB" sz="1100"/>
            </a:p>
          </p:txBody>
        </p:sp>
      </p:grpSp>
      <p:grpSp>
        <p:nvGrpSpPr>
          <p:cNvPr id="16" name="Gruppierung 27"/>
          <p:cNvGrpSpPr/>
          <p:nvPr/>
        </p:nvGrpSpPr>
        <p:grpSpPr>
          <a:xfrm>
            <a:off x="750657" y="4224816"/>
            <a:ext cx="994345" cy="1429758"/>
            <a:chOff x="908058" y="3995072"/>
            <a:chExt cx="994345" cy="1429758"/>
          </a:xfrm>
        </p:grpSpPr>
        <p:pic>
          <p:nvPicPr>
            <p:cNvPr id="17" name="Bild 20"/>
            <p:cNvPicPr>
              <a:picLocks noChangeAspect="1"/>
            </p:cNvPicPr>
            <p:nvPr/>
          </p:nvPicPr>
          <p:blipFill>
            <a:blip r:embed="rId3"/>
            <a:stretch>
              <a:fillRect/>
            </a:stretch>
          </p:blipFill>
          <p:spPr>
            <a:xfrm flipH="1">
              <a:off x="1066298" y="3995072"/>
              <a:ext cx="678704" cy="1132718"/>
            </a:xfrm>
            <a:prstGeom prst="rect">
              <a:avLst/>
            </a:prstGeom>
            <a:ln>
              <a:noFill/>
            </a:ln>
          </p:spPr>
        </p:pic>
        <p:sp>
          <p:nvSpPr>
            <p:cNvPr id="18" name="Textfeld 25"/>
            <p:cNvSpPr txBox="1"/>
            <p:nvPr/>
          </p:nvSpPr>
          <p:spPr>
            <a:xfrm>
              <a:off x="908058" y="4993943"/>
              <a:ext cx="994345" cy="430887"/>
            </a:xfrm>
            <a:prstGeom prst="rect">
              <a:avLst/>
            </a:prstGeom>
            <a:noFill/>
            <a:ln>
              <a:noFill/>
            </a:ln>
          </p:spPr>
          <p:txBody>
            <a:bodyPr wrap="square" rtlCol="0">
              <a:spAutoFit/>
            </a:bodyPr>
            <a:lstStyle/>
            <a:p>
              <a:pPr algn="ctr"/>
              <a:r>
                <a:rPr lang="en-GB" sz="1100" smtClean="0"/>
                <a:t>Web-Spa</a:t>
              </a:r>
            </a:p>
            <a:p>
              <a:pPr algn="ctr"/>
              <a:r>
                <a:rPr lang="en-GB" sz="1100" smtClean="0"/>
                <a:t>User</a:t>
              </a:r>
              <a:endParaRPr lang="en-GB" sz="1100"/>
            </a:p>
          </p:txBody>
        </p:sp>
      </p:grpSp>
      <p:cxnSp>
        <p:nvCxnSpPr>
          <p:cNvPr id="19" name="Gerade Verbindung mit Pfeil 32"/>
          <p:cNvCxnSpPr>
            <a:stCxn id="17" idx="0"/>
            <a:endCxn id="15" idx="2"/>
          </p:cNvCxnSpPr>
          <p:nvPr/>
        </p:nvCxnSpPr>
        <p:spPr>
          <a:xfrm flipV="1">
            <a:off x="1248249" y="3255973"/>
            <a:ext cx="4582" cy="968843"/>
          </a:xfrm>
          <a:prstGeom prst="straightConnector1">
            <a:avLst/>
          </a:prstGeom>
          <a:ln cap="flat">
            <a:solidFill>
              <a:srgbClr val="4F81BD"/>
            </a:solidFill>
            <a:round/>
            <a:tailEnd type="triangle"/>
          </a:ln>
        </p:spPr>
        <p:style>
          <a:lnRef idx="2">
            <a:schemeClr val="accent1"/>
          </a:lnRef>
          <a:fillRef idx="0">
            <a:schemeClr val="accent1"/>
          </a:fillRef>
          <a:effectRef idx="1">
            <a:schemeClr val="accent1"/>
          </a:effectRef>
          <a:fontRef idx="minor">
            <a:schemeClr val="tx1"/>
          </a:fontRef>
        </p:style>
      </p:cxnSp>
      <p:sp>
        <p:nvSpPr>
          <p:cNvPr id="20" name="Textfeld 47"/>
          <p:cNvSpPr txBox="1"/>
          <p:nvPr/>
        </p:nvSpPr>
        <p:spPr>
          <a:xfrm>
            <a:off x="4324825" y="1929375"/>
            <a:ext cx="994345" cy="261610"/>
          </a:xfrm>
          <a:prstGeom prst="rect">
            <a:avLst/>
          </a:prstGeom>
          <a:noFill/>
          <a:ln>
            <a:noFill/>
          </a:ln>
        </p:spPr>
        <p:txBody>
          <a:bodyPr wrap="square" rtlCol="0">
            <a:spAutoFit/>
          </a:bodyPr>
          <a:lstStyle/>
          <a:p>
            <a:pPr algn="ctr"/>
            <a:r>
              <a:rPr lang="en-GB" sz="1100" smtClean="0"/>
              <a:t>&lt;&lt;includes&gt;&gt;</a:t>
            </a:r>
            <a:endParaRPr lang="en-GB" sz="1100"/>
          </a:p>
        </p:txBody>
      </p:sp>
      <p:cxnSp>
        <p:nvCxnSpPr>
          <p:cNvPr id="21" name="Gewinkelte Verbindung 49"/>
          <p:cNvCxnSpPr>
            <a:stCxn id="7" idx="7"/>
            <a:endCxn id="8" idx="0"/>
          </p:cNvCxnSpPr>
          <p:nvPr/>
        </p:nvCxnSpPr>
        <p:spPr>
          <a:xfrm rot="16200000" flipH="1">
            <a:off x="4732545" y="1629053"/>
            <a:ext cx="137907" cy="1227017"/>
          </a:xfrm>
          <a:prstGeom prst="bentConnector3">
            <a:avLst>
              <a:gd name="adj1" fmla="val -3393"/>
            </a:avLst>
          </a:prstGeom>
          <a:ln>
            <a:headEnd type="none"/>
            <a:tailEnd type="none"/>
          </a:ln>
        </p:spPr>
        <p:style>
          <a:lnRef idx="2">
            <a:schemeClr val="accent1"/>
          </a:lnRef>
          <a:fillRef idx="0">
            <a:schemeClr val="accent1"/>
          </a:fillRef>
          <a:effectRef idx="1">
            <a:schemeClr val="accent1"/>
          </a:effectRef>
          <a:fontRef idx="minor">
            <a:schemeClr val="tx1"/>
          </a:fontRef>
        </p:style>
      </p:cxnSp>
      <p:cxnSp>
        <p:nvCxnSpPr>
          <p:cNvPr id="22" name="Gewinkelte Verbindung 51"/>
          <p:cNvCxnSpPr>
            <a:endCxn id="9" idx="6"/>
          </p:cNvCxnSpPr>
          <p:nvPr/>
        </p:nvCxnSpPr>
        <p:spPr>
          <a:xfrm flipH="1" flipV="1">
            <a:off x="4966557" y="4181567"/>
            <a:ext cx="2153536" cy="549057"/>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23" name="Gewinkelte Verbindung 53"/>
          <p:cNvCxnSpPr>
            <a:endCxn id="6" idx="6"/>
          </p:cNvCxnSpPr>
          <p:nvPr/>
        </p:nvCxnSpPr>
        <p:spPr>
          <a:xfrm flipH="1">
            <a:off x="5405225" y="5223687"/>
            <a:ext cx="1714868" cy="7113"/>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24" name="Gewinkelte Verbindung 55"/>
          <p:cNvCxnSpPr>
            <a:stCxn id="8" idx="6"/>
            <a:endCxn id="30" idx="3"/>
          </p:cNvCxnSpPr>
          <p:nvPr/>
        </p:nvCxnSpPr>
        <p:spPr>
          <a:xfrm flipV="1">
            <a:off x="6257054" y="2398483"/>
            <a:ext cx="998222" cy="279665"/>
          </a:xfrm>
          <a:prstGeom prst="bentConnector3">
            <a:avLst>
              <a:gd name="adj1" fmla="val 50000"/>
            </a:avLst>
          </a:prstGeom>
          <a:ln>
            <a:tailEnd type="arrow"/>
          </a:ln>
        </p:spPr>
        <p:style>
          <a:lnRef idx="2">
            <a:schemeClr val="accent1"/>
          </a:lnRef>
          <a:fillRef idx="0">
            <a:schemeClr val="accent1"/>
          </a:fillRef>
          <a:effectRef idx="1">
            <a:schemeClr val="accent1"/>
          </a:effectRef>
          <a:fontRef idx="minor">
            <a:schemeClr val="tx1"/>
          </a:fontRef>
        </p:style>
      </p:cxnSp>
      <p:sp>
        <p:nvSpPr>
          <p:cNvPr id="25" name="Textfeld 56"/>
          <p:cNvSpPr txBox="1"/>
          <p:nvPr/>
        </p:nvSpPr>
        <p:spPr>
          <a:xfrm>
            <a:off x="3567879" y="3242793"/>
            <a:ext cx="994345" cy="261610"/>
          </a:xfrm>
          <a:prstGeom prst="rect">
            <a:avLst/>
          </a:prstGeom>
          <a:noFill/>
          <a:ln>
            <a:noFill/>
          </a:ln>
        </p:spPr>
        <p:txBody>
          <a:bodyPr wrap="square" rtlCol="0">
            <a:spAutoFit/>
          </a:bodyPr>
          <a:lstStyle/>
          <a:p>
            <a:pPr algn="ctr"/>
            <a:r>
              <a:rPr lang="en-GB" sz="1100" smtClean="0"/>
              <a:t>&lt;&lt;extends&gt;&gt;</a:t>
            </a:r>
            <a:endParaRPr lang="en-GB" sz="1100"/>
          </a:p>
        </p:txBody>
      </p:sp>
      <p:cxnSp>
        <p:nvCxnSpPr>
          <p:cNvPr id="26" name="Gewinkelte Verbindung 58"/>
          <p:cNvCxnSpPr>
            <a:stCxn id="14" idx="1"/>
            <a:endCxn id="7" idx="2"/>
          </p:cNvCxnSpPr>
          <p:nvPr/>
        </p:nvCxnSpPr>
        <p:spPr>
          <a:xfrm>
            <a:off x="1592602" y="2432857"/>
            <a:ext cx="1157772"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27" name="Group 26"/>
          <p:cNvGrpSpPr/>
          <p:nvPr/>
        </p:nvGrpSpPr>
        <p:grpSpPr>
          <a:xfrm>
            <a:off x="7120093" y="1832124"/>
            <a:ext cx="1502013" cy="1410669"/>
            <a:chOff x="7075382" y="4455544"/>
            <a:chExt cx="1502013" cy="1410669"/>
          </a:xfrm>
        </p:grpSpPr>
        <p:grpSp>
          <p:nvGrpSpPr>
            <p:cNvPr id="28" name="Gruppierung 31"/>
            <p:cNvGrpSpPr/>
            <p:nvPr/>
          </p:nvGrpSpPr>
          <p:grpSpPr>
            <a:xfrm>
              <a:off x="7075382" y="4455544"/>
              <a:ext cx="994345" cy="1410669"/>
              <a:chOff x="7075382" y="4455544"/>
              <a:chExt cx="994345" cy="1410669"/>
            </a:xfrm>
          </p:grpSpPr>
          <p:pic>
            <p:nvPicPr>
              <p:cNvPr id="30" name="Bild 21"/>
              <p:cNvPicPr>
                <a:picLocks noChangeAspect="1"/>
              </p:cNvPicPr>
              <p:nvPr/>
            </p:nvPicPr>
            <p:blipFill>
              <a:blip r:embed="rId3"/>
              <a:stretch>
                <a:fillRect/>
              </a:stretch>
            </p:blipFill>
            <p:spPr>
              <a:xfrm flipH="1">
                <a:off x="7210565" y="4455544"/>
                <a:ext cx="678704" cy="1132718"/>
              </a:xfrm>
              <a:prstGeom prst="rect">
                <a:avLst/>
              </a:prstGeom>
            </p:spPr>
          </p:pic>
          <p:sp>
            <p:nvSpPr>
              <p:cNvPr id="31" name="Textfeld 30"/>
              <p:cNvSpPr txBox="1"/>
              <p:nvPr/>
            </p:nvSpPr>
            <p:spPr>
              <a:xfrm>
                <a:off x="7075382" y="5435326"/>
                <a:ext cx="994345" cy="430887"/>
              </a:xfrm>
              <a:prstGeom prst="rect">
                <a:avLst/>
              </a:prstGeom>
              <a:noFill/>
            </p:spPr>
            <p:txBody>
              <a:bodyPr wrap="square" rtlCol="0">
                <a:spAutoFit/>
              </a:bodyPr>
              <a:lstStyle/>
              <a:p>
                <a:pPr algn="ctr"/>
                <a:r>
                  <a:rPr lang="en-GB" sz="1100" smtClean="0"/>
                  <a:t>Run O/S Command</a:t>
                </a:r>
                <a:endParaRPr lang="en-GB" sz="1100"/>
              </a:p>
            </p:txBody>
          </p:sp>
        </p:grpSp>
        <p:sp>
          <p:nvSpPr>
            <p:cNvPr id="29" name="Textfeld 26"/>
            <p:cNvSpPr txBox="1"/>
            <p:nvPr/>
          </p:nvSpPr>
          <p:spPr>
            <a:xfrm>
              <a:off x="7583050" y="5002896"/>
              <a:ext cx="994345" cy="261610"/>
            </a:xfrm>
            <a:prstGeom prst="rect">
              <a:avLst/>
            </a:prstGeom>
            <a:noFill/>
          </p:spPr>
          <p:txBody>
            <a:bodyPr wrap="square" rtlCol="0">
              <a:spAutoFit/>
            </a:bodyPr>
            <a:lstStyle/>
            <a:p>
              <a:pPr algn="ctr"/>
              <a:r>
                <a:rPr lang="en-GB" sz="1100" smtClean="0"/>
                <a:t>&lt;&lt;system&gt;&gt;</a:t>
              </a:r>
              <a:endParaRPr lang="en-GB" sz="1100"/>
            </a:p>
          </p:txBody>
        </p:sp>
      </p:grpSp>
      <p:cxnSp>
        <p:nvCxnSpPr>
          <p:cNvPr id="32" name="Gewinkelte Verbindung 53"/>
          <p:cNvCxnSpPr>
            <a:endCxn id="5" idx="6"/>
          </p:cNvCxnSpPr>
          <p:nvPr/>
        </p:nvCxnSpPr>
        <p:spPr>
          <a:xfrm flipH="1" flipV="1">
            <a:off x="6118740" y="3504403"/>
            <a:ext cx="1136536" cy="794953"/>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sp>
        <p:nvSpPr>
          <p:cNvPr id="33" name="Rectangle 1"/>
          <p:cNvSpPr/>
          <p:nvPr/>
        </p:nvSpPr>
        <p:spPr>
          <a:xfrm>
            <a:off x="2286000" y="4730624"/>
            <a:ext cx="4108173" cy="1067283"/>
          </a:xfrm>
          <a:prstGeom prst="rect">
            <a:avLst/>
          </a:prstGeom>
          <a:noFill/>
          <a:ln w="38100" cmpd="sng">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34" name="Gewinkelte Verbindung 53"/>
          <p:cNvCxnSpPr>
            <a:stCxn id="6" idx="2"/>
          </p:cNvCxnSpPr>
          <p:nvPr/>
        </p:nvCxnSpPr>
        <p:spPr>
          <a:xfrm flipH="1" flipV="1">
            <a:off x="1804797" y="5223687"/>
            <a:ext cx="1763082" cy="7113"/>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5" name="Gerade Verbindung mit Pfeil 32"/>
          <p:cNvCxnSpPr>
            <a:endCxn id="31" idx="2"/>
          </p:cNvCxnSpPr>
          <p:nvPr/>
        </p:nvCxnSpPr>
        <p:spPr>
          <a:xfrm flipH="1" flipV="1">
            <a:off x="7617266" y="3242793"/>
            <a:ext cx="21141" cy="1056563"/>
          </a:xfrm>
          <a:prstGeom prst="straightConnector1">
            <a:avLst/>
          </a:prstGeom>
          <a:ln cap="flat">
            <a:solidFill>
              <a:srgbClr val="4F81BD"/>
            </a:solidFill>
            <a:round/>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755410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Message Format</a:t>
            </a:r>
            <a:endParaRPr lang="en-US" dirty="0"/>
          </a:p>
        </p:txBody>
      </p:sp>
      <p:sp>
        <p:nvSpPr>
          <p:cNvPr id="20" name="TextBox 19"/>
          <p:cNvSpPr txBox="1"/>
          <p:nvPr/>
        </p:nvSpPr>
        <p:spPr>
          <a:xfrm>
            <a:off x="-36512" y="4506871"/>
            <a:ext cx="9087686" cy="64633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ysClr val="windowText" lastClr="000000"/>
                </a:solidFill>
                <a:effectLst/>
                <a:uLnTx/>
                <a:uFillTx/>
              </a:rPr>
              <a:t>http://</a:t>
            </a:r>
            <a:r>
              <a:rPr kumimoji="0" lang="en-GB" sz="1800" b="0" i="0" u="none" strike="noStrike" kern="0" cap="none" spc="0" normalizeH="0" baseline="0" noProof="0" dirty="0" err="1" smtClean="0">
                <a:ln>
                  <a:noFill/>
                </a:ln>
                <a:solidFill>
                  <a:sysClr val="windowText" lastClr="000000"/>
                </a:solidFill>
                <a:effectLst/>
                <a:uLnTx/>
                <a:uFillTx/>
              </a:rPr>
              <a:t>localhost</a:t>
            </a:r>
            <a:r>
              <a:rPr kumimoji="0" lang="en-GB" sz="1800" b="0" i="0" u="none" strike="noStrike" kern="0" cap="none" spc="0" normalizeH="0" baseline="0" noProof="0" dirty="0" smtClean="0">
                <a:ln>
                  <a:noFill/>
                </a:ln>
                <a:solidFill>
                  <a:sysClr val="windowText" lastClr="000000"/>
                </a:solidFill>
                <a:effectLst/>
                <a:uLnTx/>
                <a:uFillTx/>
              </a:rPr>
              <a:t>/Ajf0hP(…)UvXPA_FaY5oYsO3ttC0zePbYmdd3l</a:t>
            </a:r>
            <a:r>
              <a:rPr kumimoji="0" lang="en-GB" sz="1800" b="0" i="0" u="none" strike="noStrike" kern="0" cap="none" spc="0" normalizeH="0" baseline="0" noProof="0" dirty="0">
                <a:ln>
                  <a:noFill/>
                </a:ln>
                <a:solidFill>
                  <a:sysClr val="windowText" lastClr="000000"/>
                </a:solidFill>
                <a:effectLst/>
                <a:uLnTx/>
                <a:uFillTx/>
              </a:rPr>
              <a:t>(…)</a:t>
            </a:r>
            <a:r>
              <a:rPr kumimoji="0" lang="en-GB" sz="1800" b="0" i="0" u="none" strike="noStrike" kern="0" cap="none" spc="0" normalizeH="0" baseline="0" noProof="0" dirty="0" smtClean="0">
                <a:ln>
                  <a:noFill/>
                </a:ln>
                <a:solidFill>
                  <a:sysClr val="windowText" lastClr="000000"/>
                </a:solidFill>
                <a:effectLst/>
                <a:uLnTx/>
                <a:uFillTx/>
              </a:rPr>
              <a:t>PHls2dka3YDl4Q_o</a:t>
            </a:r>
          </a:p>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ysClr val="windowText" lastClr="000000"/>
              </a:solidFill>
              <a:effectLst/>
              <a:uLnTx/>
              <a:uFillTx/>
            </a:endParaRPr>
          </a:p>
        </p:txBody>
      </p:sp>
      <p:sp>
        <p:nvSpPr>
          <p:cNvPr id="21" name="Right Brace 20"/>
          <p:cNvSpPr/>
          <p:nvPr/>
        </p:nvSpPr>
        <p:spPr>
          <a:xfrm rot="5400000" flipV="1">
            <a:off x="5194846" y="1348015"/>
            <a:ext cx="216025" cy="7323256"/>
          </a:xfrm>
          <a:prstGeom prst="rightBrace">
            <a:avLst>
              <a:gd name="adj1" fmla="val 17845"/>
              <a:gd name="adj2" fmla="val 50000"/>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2" name="TextBox 21"/>
          <p:cNvSpPr txBox="1"/>
          <p:nvPr/>
        </p:nvSpPr>
        <p:spPr>
          <a:xfrm>
            <a:off x="3146261" y="6260068"/>
            <a:ext cx="4345981" cy="369332"/>
          </a:xfrm>
          <a:prstGeom prst="rect">
            <a:avLst/>
          </a:prstGeom>
          <a:solidFill>
            <a:sysClr val="window" lastClr="FFFFFF"/>
          </a:solidFill>
          <a:ln w="25400" cap="flat" cmpd="sng" algn="ctr">
            <a:solidFill>
              <a:srgbClr val="C0504D">
                <a:lumMod val="60000"/>
                <a:lumOff val="40000"/>
              </a:srgbClr>
            </a:solidFill>
            <a:prstDash val="solid"/>
          </a:ln>
          <a:effectLst/>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75 bytes – Request Length: 100 Characters</a:t>
            </a:r>
            <a:endParaRPr kumimoji="0" lang="en-GB"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7" name="Right Brace 26"/>
          <p:cNvSpPr/>
          <p:nvPr/>
        </p:nvSpPr>
        <p:spPr>
          <a:xfrm rot="16200000" flipV="1">
            <a:off x="3903979" y="2065646"/>
            <a:ext cx="216024" cy="4741526"/>
          </a:xfrm>
          <a:prstGeom prst="rightBrace">
            <a:avLst>
              <a:gd name="adj1" fmla="val 17845"/>
              <a:gd name="adj2" fmla="val 50000"/>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 name="Right Brace 27"/>
          <p:cNvSpPr/>
          <p:nvPr/>
        </p:nvSpPr>
        <p:spPr>
          <a:xfrm rot="16200000" flipV="1">
            <a:off x="7609028" y="3188961"/>
            <a:ext cx="216025" cy="2494894"/>
          </a:xfrm>
          <a:prstGeom prst="rightBrace">
            <a:avLst>
              <a:gd name="adj1" fmla="val 17845"/>
              <a:gd name="adj2" fmla="val 50000"/>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9" name="TextBox 28"/>
          <p:cNvSpPr txBox="1"/>
          <p:nvPr/>
        </p:nvSpPr>
        <p:spPr>
          <a:xfrm>
            <a:off x="1350079" y="1855534"/>
            <a:ext cx="7614409" cy="646331"/>
          </a:xfrm>
          <a:prstGeom prst="rect">
            <a:avLst/>
          </a:prstGeom>
          <a:solidFill>
            <a:sysClr val="window" lastClr="FFFFFF"/>
          </a:solidFill>
          <a:ln w="25400" cap="flat" cmpd="sng" algn="ctr">
            <a:solidFill>
              <a:srgbClr val="C0504D">
                <a:lumMod val="60000"/>
                <a:lumOff val="40000"/>
              </a:srgbClr>
            </a:solidFill>
            <a:prstDash val="solid"/>
          </a:ln>
          <a:effectLst/>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24 bytes – substring</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(0,20)</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SHA-512</a:t>
            </a:r>
            <a:r>
              <a:rPr kumimoji="0" lang="en-GB" sz="1800" b="0" i="0" u="none" strike="noStrike" kern="0" cap="none" spc="0" normalizeH="0" baseline="30000" noProof="0" dirty="0" smtClean="0">
                <a:ln>
                  <a:noFill/>
                </a:ln>
                <a:solidFill>
                  <a:sysClr val="windowText" lastClr="000000"/>
                </a:solidFill>
                <a:effectLst/>
                <a:uLnTx/>
                <a:uFillTx/>
                <a:latin typeface="Calibri"/>
                <a:ea typeface="+mn-ea"/>
                <a:cs typeface="+mn-cs"/>
              </a:rPr>
              <a:t>1024</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{pass-phrase ,action, time, random</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4 bytes </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a:t>
            </a:r>
            <a:b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b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 random</a:t>
            </a:r>
            <a:r>
              <a:rPr kumimoji="0" lang="en-GB" sz="1800" b="0" i="0" u="none" strike="noStrike" kern="0" cap="none" spc="0" normalizeH="0" baseline="-25000" noProof="0" dirty="0">
                <a:ln>
                  <a:noFill/>
                </a:ln>
                <a:solidFill>
                  <a:sysClr val="windowText" lastClr="000000"/>
                </a:solidFill>
                <a:effectLst/>
                <a:uLnTx/>
                <a:uFillTx/>
                <a:latin typeface="Calibri"/>
                <a:ea typeface="+mn-ea"/>
                <a:cs typeface="+mn-cs"/>
              </a:rPr>
              <a:t>4 </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bytes</a:t>
            </a:r>
            <a:endParaRPr kumimoji="0" lang="en-GB" sz="18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0" name="Elbow Connector 25"/>
          <p:cNvCxnSpPr>
            <a:endCxn id="28" idx="1"/>
          </p:cNvCxnSpPr>
          <p:nvPr/>
        </p:nvCxnSpPr>
        <p:spPr>
          <a:xfrm>
            <a:off x="7717041" y="3090364"/>
            <a:ext cx="0" cy="1238032"/>
          </a:xfrm>
          <a:prstGeom prst="straightConnector1">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cxnSp>
      <p:cxnSp>
        <p:nvCxnSpPr>
          <p:cNvPr id="31" name="Straight Connector 30"/>
          <p:cNvCxnSpPr/>
          <p:nvPr/>
        </p:nvCxnSpPr>
        <p:spPr>
          <a:xfrm>
            <a:off x="7717041" y="2501865"/>
            <a:ext cx="0" cy="588499"/>
          </a:xfrm>
          <a:prstGeom prst="line">
            <a:avLst/>
          </a:prstGeom>
          <a:noFill/>
          <a:ln w="25400" cap="flat" cmpd="sng" algn="ctr">
            <a:solidFill>
              <a:srgbClr val="4F81BD"/>
            </a:solidFill>
            <a:prstDash val="solid"/>
          </a:ln>
          <a:effectLst>
            <a:outerShdw blurRad="40000" dist="20000" dir="5400000" rotWithShape="0">
              <a:srgbClr val="000000">
                <a:alpha val="38000"/>
              </a:srgbClr>
            </a:outerShdw>
          </a:effectLst>
        </p:spPr>
      </p:cxnSp>
      <p:cxnSp>
        <p:nvCxnSpPr>
          <p:cNvPr id="32" name="Straight Connector 31"/>
          <p:cNvCxnSpPr/>
          <p:nvPr/>
        </p:nvCxnSpPr>
        <p:spPr>
          <a:xfrm>
            <a:off x="4006930" y="3423396"/>
            <a:ext cx="0" cy="335379"/>
          </a:xfrm>
          <a:prstGeom prst="line">
            <a:avLst/>
          </a:prstGeom>
          <a:noFill/>
          <a:ln w="25400" cap="flat" cmpd="sng" algn="ctr">
            <a:solidFill>
              <a:srgbClr val="4F81BD"/>
            </a:solidFill>
            <a:prstDash val="solid"/>
          </a:ln>
          <a:effectLst>
            <a:outerShdw blurRad="40000" dist="20000" dir="5400000" rotWithShape="0">
              <a:srgbClr val="000000">
                <a:alpha val="38000"/>
              </a:srgbClr>
            </a:outerShdw>
          </a:effectLst>
        </p:spPr>
      </p:cxnSp>
      <p:cxnSp>
        <p:nvCxnSpPr>
          <p:cNvPr id="33" name="Elbow Connector 25"/>
          <p:cNvCxnSpPr>
            <a:endCxn id="27" idx="1"/>
          </p:cNvCxnSpPr>
          <p:nvPr/>
        </p:nvCxnSpPr>
        <p:spPr>
          <a:xfrm>
            <a:off x="4006930" y="3766534"/>
            <a:ext cx="5061" cy="561863"/>
          </a:xfrm>
          <a:prstGeom prst="straightConnector1">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cxnSp>
      <p:cxnSp>
        <p:nvCxnSpPr>
          <p:cNvPr id="34" name="Elbow Connector 25"/>
          <p:cNvCxnSpPr>
            <a:stCxn id="21" idx="1"/>
          </p:cNvCxnSpPr>
          <p:nvPr/>
        </p:nvCxnSpPr>
        <p:spPr>
          <a:xfrm>
            <a:off x="5302859" y="5117656"/>
            <a:ext cx="16205" cy="793750"/>
          </a:xfrm>
          <a:prstGeom prst="straightConnector1">
            <a:avLst/>
          </a:prstGeom>
          <a:noFill/>
          <a:ln w="25400" cap="flat" cmpd="sng" algn="ctr">
            <a:solidFill>
              <a:srgbClr val="C0504D">
                <a:lumMod val="60000"/>
                <a:lumOff val="40000"/>
              </a:srgbClr>
            </a:solidFill>
            <a:prstDash val="solid"/>
          </a:ln>
          <a:effectLst>
            <a:outerShdw blurRad="40000" dist="20000" dir="5400000" rotWithShape="0">
              <a:srgbClr val="000000">
                <a:alpha val="38000"/>
              </a:srgbClr>
            </a:outerShdw>
          </a:effectLst>
        </p:spPr>
      </p:cxnSp>
      <p:cxnSp>
        <p:nvCxnSpPr>
          <p:cNvPr id="35" name="Straight Connector 34"/>
          <p:cNvCxnSpPr/>
          <p:nvPr/>
        </p:nvCxnSpPr>
        <p:spPr>
          <a:xfrm>
            <a:off x="5317869" y="5911406"/>
            <a:ext cx="0" cy="335379"/>
          </a:xfrm>
          <a:prstGeom prst="line">
            <a:avLst/>
          </a:prstGeom>
          <a:noFill/>
          <a:ln w="25400" cap="flat" cmpd="sng" algn="ctr">
            <a:solidFill>
              <a:srgbClr val="4F81BD"/>
            </a:solidFill>
            <a:prstDash val="solid"/>
          </a:ln>
          <a:effectLst>
            <a:outerShdw blurRad="40000" dist="20000" dir="5400000" rotWithShape="0">
              <a:srgbClr val="000000">
                <a:alpha val="38000"/>
              </a:srgbClr>
            </a:outerShdw>
          </a:effectLst>
        </p:spPr>
      </p:cxnSp>
      <p:sp>
        <p:nvSpPr>
          <p:cNvPr id="36" name="TextBox 35"/>
          <p:cNvSpPr txBox="1"/>
          <p:nvPr/>
        </p:nvSpPr>
        <p:spPr>
          <a:xfrm>
            <a:off x="102632" y="2788017"/>
            <a:ext cx="7072538" cy="646331"/>
          </a:xfrm>
          <a:prstGeom prst="rect">
            <a:avLst/>
          </a:prstGeom>
          <a:solidFill>
            <a:sysClr val="window" lastClr="FFFFFF"/>
          </a:solidFill>
          <a:ln w="25400" cap="flat" cmpd="sng" algn="ctr">
            <a:solidFill>
              <a:srgbClr val="C0504D">
                <a:lumMod val="60000"/>
                <a:lumOff val="40000"/>
              </a:srgbClr>
            </a:solidFill>
            <a:prstDash val="solid"/>
          </a:ln>
          <a:effectLst/>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51 bytes – substring</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(0,50)</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SHA-512</a:t>
            </a:r>
            <a:r>
              <a:rPr kumimoji="0" lang="en-GB" sz="1800" b="0" i="0" u="none" strike="noStrike" kern="0" cap="none" spc="0" normalizeH="0" baseline="30000" noProof="0" dirty="0" smtClean="0">
                <a:ln>
                  <a:noFill/>
                </a:ln>
                <a:solidFill>
                  <a:sysClr val="windowText" lastClr="000000"/>
                </a:solidFill>
                <a:effectLst/>
                <a:uLnTx/>
                <a:uFillTx/>
                <a:latin typeface="Calibri"/>
                <a:ea typeface="+mn-ea"/>
                <a:cs typeface="+mn-cs"/>
              </a:rPr>
              <a:t>1024</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{pass-phrase , time, random</a:t>
            </a:r>
            <a:r>
              <a:rPr kumimoji="0" lang="en-GB" sz="1800" b="0" i="0" u="none" strike="noStrike" kern="0" cap="none" spc="0" normalizeH="0" baseline="-25000" noProof="0" dirty="0">
                <a:ln>
                  <a:noFill/>
                </a:ln>
                <a:solidFill>
                  <a:sysClr val="windowText" lastClr="000000"/>
                </a:solidFill>
                <a:effectLst/>
                <a:uLnTx/>
                <a:uFillTx/>
                <a:latin typeface="Calibri"/>
                <a:ea typeface="+mn-ea"/>
                <a:cs typeface="+mn-cs"/>
              </a:rPr>
              <a:t>1</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 byte </a:t>
            </a: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a:t>
            </a:r>
            <a:b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br>
            <a:r>
              <a:rPr kumimoji="0" lang="en-GB" sz="1800" b="0" i="0" u="none" strike="noStrike" kern="0" cap="none" spc="0" normalizeH="0" baseline="0" noProof="0" dirty="0" smtClean="0">
                <a:ln>
                  <a:noFill/>
                </a:ln>
                <a:solidFill>
                  <a:sysClr val="windowText" lastClr="000000"/>
                </a:solidFill>
                <a:effectLst/>
                <a:uLnTx/>
                <a:uFillTx/>
                <a:latin typeface="Calibri"/>
                <a:ea typeface="+mn-ea"/>
                <a:cs typeface="+mn-cs"/>
              </a:rPr>
              <a:t>                – random</a:t>
            </a:r>
            <a:r>
              <a:rPr kumimoji="0" lang="en-GB" sz="1800" b="0" i="0" u="none" strike="noStrike" kern="0" cap="none" spc="0" normalizeH="0" baseline="-25000" noProof="0" dirty="0" smtClean="0">
                <a:ln>
                  <a:noFill/>
                </a:ln>
                <a:solidFill>
                  <a:sysClr val="windowText" lastClr="000000"/>
                </a:solidFill>
                <a:effectLst/>
                <a:uLnTx/>
                <a:uFillTx/>
                <a:latin typeface="Calibri"/>
                <a:ea typeface="+mn-ea"/>
                <a:cs typeface="+mn-cs"/>
              </a:rPr>
              <a:t>1 byte</a:t>
            </a:r>
            <a:endParaRPr kumimoji="0" lang="en-GB"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281610141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0" y="76200"/>
            <a:ext cx="5181600" cy="715962"/>
          </a:xfrm>
        </p:spPr>
        <p:txBody>
          <a:bodyPr/>
          <a:lstStyle/>
          <a:p>
            <a:r>
              <a:rPr lang="en-US" dirty="0" err="1" smtClean="0"/>
              <a:t>WebSpa</a:t>
            </a:r>
            <a:r>
              <a:rPr lang="en-US" dirty="0" smtClean="0"/>
              <a:t> Functional Block Diagram</a:t>
            </a:r>
            <a:endParaRPr lang="en-US" dirty="0"/>
          </a:p>
        </p:txBody>
      </p:sp>
      <p:sp>
        <p:nvSpPr>
          <p:cNvPr id="3" name="Rectangle 2"/>
          <p:cNvSpPr/>
          <p:nvPr/>
        </p:nvSpPr>
        <p:spPr>
          <a:xfrm>
            <a:off x="2503262" y="1842566"/>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Action</a:t>
            </a:r>
            <a:endParaRPr lang="en-GB"/>
          </a:p>
        </p:txBody>
      </p:sp>
      <p:sp>
        <p:nvSpPr>
          <p:cNvPr id="4" name="Rectangle 3"/>
          <p:cNvSpPr/>
          <p:nvPr/>
        </p:nvSpPr>
        <p:spPr>
          <a:xfrm>
            <a:off x="7975870" y="1842566"/>
            <a:ext cx="344923" cy="648072"/>
          </a:xfrm>
          <a:prstGeom prst="rect">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smtClean="0">
                <a:solidFill>
                  <a:schemeClr val="tx1"/>
                </a:solidFill>
              </a:rPr>
              <a:t>CLN</a:t>
            </a:r>
            <a:endParaRPr lang="en-GB" sz="1400">
              <a:solidFill>
                <a:schemeClr val="tx1"/>
              </a:solidFill>
            </a:endParaRPr>
          </a:p>
        </p:txBody>
      </p:sp>
      <p:sp>
        <p:nvSpPr>
          <p:cNvPr id="5" name="Oval 4"/>
          <p:cNvSpPr/>
          <p:nvPr/>
        </p:nvSpPr>
        <p:spPr>
          <a:xfrm>
            <a:off x="1999206" y="2089249"/>
            <a:ext cx="144016" cy="144016"/>
          </a:xfrm>
          <a:prstGeom prst="ellipse">
            <a:avLst/>
          </a:prstGeom>
          <a:noFill/>
          <a:ln w="38100" cmpd="sng">
            <a:solidFill>
              <a:srgbClr val="4F81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6" name="Straight Arrow Connector 5"/>
          <p:cNvCxnSpPr/>
          <p:nvPr/>
        </p:nvCxnSpPr>
        <p:spPr>
          <a:xfrm>
            <a:off x="2143222" y="2166602"/>
            <a:ext cx="360040" cy="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23939" y="1828800"/>
            <a:ext cx="1551627" cy="646331"/>
          </a:xfrm>
          <a:prstGeom prst="rect">
            <a:avLst/>
          </a:prstGeom>
        </p:spPr>
        <p:txBody>
          <a:bodyPr wrap="none">
            <a:spAutoFit/>
          </a:bodyPr>
          <a:lstStyle/>
          <a:p>
            <a:pPr algn="ctr"/>
            <a:r>
              <a:rPr lang="en-GB" dirty="0" smtClean="0"/>
              <a:t>O/S Command </a:t>
            </a:r>
            <a:br>
              <a:rPr lang="en-GB" dirty="0" smtClean="0"/>
            </a:br>
            <a:r>
              <a:rPr lang="en-GB" dirty="0" smtClean="0"/>
              <a:t>Source</a:t>
            </a:r>
            <a:endParaRPr lang="en-GB" dirty="0"/>
          </a:p>
        </p:txBody>
      </p:sp>
      <p:sp>
        <p:nvSpPr>
          <p:cNvPr id="9" name="Rectangle 8"/>
          <p:cNvSpPr/>
          <p:nvPr/>
        </p:nvSpPr>
        <p:spPr>
          <a:xfrm>
            <a:off x="152400" y="5715000"/>
            <a:ext cx="1551627" cy="646331"/>
          </a:xfrm>
          <a:prstGeom prst="rect">
            <a:avLst/>
          </a:prstGeom>
        </p:spPr>
        <p:txBody>
          <a:bodyPr wrap="none">
            <a:spAutoFit/>
          </a:bodyPr>
          <a:lstStyle/>
          <a:p>
            <a:pPr algn="ctr"/>
            <a:r>
              <a:rPr lang="en-GB" dirty="0" smtClean="0"/>
              <a:t>O/S Command </a:t>
            </a:r>
            <a:br>
              <a:rPr lang="en-GB" dirty="0" smtClean="0"/>
            </a:br>
            <a:r>
              <a:rPr lang="en-GB" dirty="0" smtClean="0"/>
              <a:t>Sink</a:t>
            </a:r>
            <a:endParaRPr lang="en-GB" dirty="0"/>
          </a:p>
        </p:txBody>
      </p:sp>
      <p:cxnSp>
        <p:nvCxnSpPr>
          <p:cNvPr id="11" name="Straight Arrow Connector 10"/>
          <p:cNvCxnSpPr/>
          <p:nvPr/>
        </p:nvCxnSpPr>
        <p:spPr>
          <a:xfrm>
            <a:off x="3511374" y="2166602"/>
            <a:ext cx="360040" cy="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3871414" y="1842566"/>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Pass-phrase</a:t>
            </a:r>
            <a:endParaRPr lang="en-GB"/>
          </a:p>
        </p:txBody>
      </p:sp>
      <p:sp>
        <p:nvSpPr>
          <p:cNvPr id="13" name="Rectangle 12"/>
          <p:cNvSpPr/>
          <p:nvPr/>
        </p:nvSpPr>
        <p:spPr>
          <a:xfrm>
            <a:off x="5239566" y="1842566"/>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SHA-512</a:t>
            </a:r>
            <a:endParaRPr lang="en-GB"/>
          </a:p>
        </p:txBody>
      </p:sp>
      <p:cxnSp>
        <p:nvCxnSpPr>
          <p:cNvPr id="14" name="Straight Arrow Connector 13"/>
          <p:cNvCxnSpPr/>
          <p:nvPr/>
        </p:nvCxnSpPr>
        <p:spPr>
          <a:xfrm>
            <a:off x="4879526" y="2166602"/>
            <a:ext cx="360040" cy="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6247678" y="2166602"/>
            <a:ext cx="360040" cy="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sp>
        <p:nvSpPr>
          <p:cNvPr id="16" name="Rectangle 15"/>
          <p:cNvSpPr/>
          <p:nvPr/>
        </p:nvSpPr>
        <p:spPr>
          <a:xfrm>
            <a:off x="6607718" y="1842566"/>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Base64 Encode</a:t>
            </a:r>
            <a:endParaRPr lang="en-GB"/>
          </a:p>
        </p:txBody>
      </p:sp>
      <p:cxnSp>
        <p:nvCxnSpPr>
          <p:cNvPr id="17" name="Straight Arrow Connector 16"/>
          <p:cNvCxnSpPr/>
          <p:nvPr/>
        </p:nvCxnSpPr>
        <p:spPr>
          <a:xfrm>
            <a:off x="7615830" y="2166602"/>
            <a:ext cx="360040" cy="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8151292" y="2490638"/>
            <a:ext cx="0" cy="354122"/>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sp>
        <p:nvSpPr>
          <p:cNvPr id="19" name="Isosceles Triangle 18"/>
          <p:cNvSpPr/>
          <p:nvPr/>
        </p:nvSpPr>
        <p:spPr>
          <a:xfrm>
            <a:off x="7975870" y="2829868"/>
            <a:ext cx="360530" cy="354122"/>
          </a:xfrm>
          <a:prstGeom prst="triangl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0" name="Rectangle 19"/>
          <p:cNvSpPr/>
          <p:nvPr/>
        </p:nvSpPr>
        <p:spPr>
          <a:xfrm>
            <a:off x="2641627" y="3697054"/>
            <a:ext cx="1837040" cy="33873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Synchronisation</a:t>
            </a:r>
            <a:endParaRPr lang="en-GB"/>
          </a:p>
        </p:txBody>
      </p:sp>
      <p:sp>
        <p:nvSpPr>
          <p:cNvPr id="21" name="Isosceles Triangle 20"/>
          <p:cNvSpPr/>
          <p:nvPr/>
        </p:nvSpPr>
        <p:spPr>
          <a:xfrm rot="10800000">
            <a:off x="7975870" y="4965373"/>
            <a:ext cx="360530" cy="354122"/>
          </a:xfrm>
          <a:prstGeom prst="triangl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22" name="Straight Arrow Connector 21"/>
          <p:cNvCxnSpPr/>
          <p:nvPr/>
        </p:nvCxnSpPr>
        <p:spPr>
          <a:xfrm>
            <a:off x="8151292" y="5319495"/>
            <a:ext cx="0" cy="360040"/>
          </a:xfrm>
          <a:prstGeom prst="straightConnector1">
            <a:avLst/>
          </a:prstGeom>
          <a:ln w="38100" cmpd="sng">
            <a:headEnd type="none"/>
            <a:tailEnd type="triangle"/>
          </a:ln>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7975870" y="5687530"/>
            <a:ext cx="344923" cy="648072"/>
          </a:xfrm>
          <a:prstGeom prst="rect">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400" smtClean="0">
                <a:solidFill>
                  <a:srgbClr val="000000"/>
                </a:solidFill>
              </a:rPr>
              <a:t>SRV</a:t>
            </a:r>
            <a:endParaRPr lang="en-GB" sz="1400">
              <a:solidFill>
                <a:srgbClr val="000000"/>
              </a:solidFill>
            </a:endParaRPr>
          </a:p>
        </p:txBody>
      </p:sp>
      <p:sp>
        <p:nvSpPr>
          <p:cNvPr id="24" name="Rectangle 23"/>
          <p:cNvSpPr/>
          <p:nvPr/>
        </p:nvSpPr>
        <p:spPr>
          <a:xfrm>
            <a:off x="2503262" y="5693997"/>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Command</a:t>
            </a:r>
            <a:endParaRPr lang="en-GB"/>
          </a:p>
        </p:txBody>
      </p:sp>
      <p:sp>
        <p:nvSpPr>
          <p:cNvPr id="25" name="Oval 24"/>
          <p:cNvSpPr/>
          <p:nvPr/>
        </p:nvSpPr>
        <p:spPr>
          <a:xfrm>
            <a:off x="1999206" y="5940680"/>
            <a:ext cx="144016" cy="144016"/>
          </a:xfrm>
          <a:prstGeom prst="ellipse">
            <a:avLst/>
          </a:prstGeom>
          <a:noFill/>
          <a:ln w="38100" cmpd="sng">
            <a:solidFill>
              <a:srgbClr val="4F81B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26" name="Straight Arrow Connector 25"/>
          <p:cNvCxnSpPr/>
          <p:nvPr/>
        </p:nvCxnSpPr>
        <p:spPr>
          <a:xfrm>
            <a:off x="2143222" y="6018033"/>
            <a:ext cx="360040" cy="0"/>
          </a:xfrm>
          <a:prstGeom prst="straightConnector1">
            <a:avLst/>
          </a:prstGeom>
          <a:ln w="38100" cmpd="sng">
            <a:headEnd type="triangle"/>
            <a:tailEnd type="none"/>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a:off x="3511374" y="6018033"/>
            <a:ext cx="360040" cy="0"/>
          </a:xfrm>
          <a:prstGeom prst="straightConnector1">
            <a:avLst/>
          </a:prstGeom>
          <a:ln w="38100" cmpd="sng">
            <a:headEnd type="triangle"/>
            <a:tailEnd type="none"/>
          </a:ln>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3871414" y="5693997"/>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User</a:t>
            </a:r>
            <a:endParaRPr lang="en-GB"/>
          </a:p>
        </p:txBody>
      </p:sp>
      <p:sp>
        <p:nvSpPr>
          <p:cNvPr id="29" name="Rectangle 28"/>
          <p:cNvSpPr/>
          <p:nvPr/>
        </p:nvSpPr>
        <p:spPr>
          <a:xfrm>
            <a:off x="5239566" y="5693997"/>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SHA-512</a:t>
            </a:r>
            <a:endParaRPr lang="en-GB"/>
          </a:p>
        </p:txBody>
      </p:sp>
      <p:cxnSp>
        <p:nvCxnSpPr>
          <p:cNvPr id="30" name="Straight Arrow Connector 29"/>
          <p:cNvCxnSpPr/>
          <p:nvPr/>
        </p:nvCxnSpPr>
        <p:spPr>
          <a:xfrm>
            <a:off x="4879526" y="6018033"/>
            <a:ext cx="360040" cy="0"/>
          </a:xfrm>
          <a:prstGeom prst="straightConnector1">
            <a:avLst/>
          </a:prstGeom>
          <a:ln w="38100" cmpd="sng">
            <a:headEnd type="triangle"/>
            <a:tailEnd type="none"/>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6247678" y="6018033"/>
            <a:ext cx="360040" cy="0"/>
          </a:xfrm>
          <a:prstGeom prst="straightConnector1">
            <a:avLst/>
          </a:prstGeom>
          <a:ln w="38100" cmpd="sng">
            <a:headEnd type="triangle"/>
            <a:tailEnd type="none"/>
          </a:ln>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6607718" y="5693997"/>
            <a:ext cx="1008112"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Base64 Decode</a:t>
            </a:r>
            <a:endParaRPr lang="en-GB"/>
          </a:p>
        </p:txBody>
      </p:sp>
      <p:cxnSp>
        <p:nvCxnSpPr>
          <p:cNvPr id="33" name="Straight Arrow Connector 32"/>
          <p:cNvCxnSpPr/>
          <p:nvPr/>
        </p:nvCxnSpPr>
        <p:spPr>
          <a:xfrm>
            <a:off x="7615830" y="6018033"/>
            <a:ext cx="360040" cy="0"/>
          </a:xfrm>
          <a:prstGeom prst="straightConnector1">
            <a:avLst/>
          </a:prstGeom>
          <a:ln w="38100" cmpd="sng">
            <a:headEnd type="triangle"/>
            <a:tailEnd type="none"/>
          </a:ln>
        </p:spPr>
        <p:style>
          <a:lnRef idx="2">
            <a:schemeClr val="accent1"/>
          </a:lnRef>
          <a:fillRef idx="0">
            <a:schemeClr val="accent1"/>
          </a:fillRef>
          <a:effectRef idx="1">
            <a:schemeClr val="accent1"/>
          </a:effectRef>
          <a:fontRef idx="minor">
            <a:schemeClr val="tx1"/>
          </a:fontRef>
        </p:style>
      </p:cxnSp>
      <p:sp>
        <p:nvSpPr>
          <p:cNvPr id="34" name="Rectangle 33"/>
          <p:cNvSpPr/>
          <p:nvPr/>
        </p:nvSpPr>
        <p:spPr>
          <a:xfrm>
            <a:off x="7975871" y="3183990"/>
            <a:ext cx="360530" cy="1754327"/>
          </a:xfrm>
          <a:prstGeom prst="rect">
            <a:avLst/>
          </a:prstGeom>
        </p:spPr>
        <p:txBody>
          <a:bodyPr wrap="square">
            <a:spAutoFit/>
          </a:bodyPr>
          <a:lstStyle/>
          <a:p>
            <a:pPr algn="ctr"/>
            <a:r>
              <a:rPr lang="en-GB" smtClean="0"/>
              <a:t>HTTP/S</a:t>
            </a:r>
            <a:endParaRPr lang="en-GB"/>
          </a:p>
        </p:txBody>
      </p:sp>
      <p:sp>
        <p:nvSpPr>
          <p:cNvPr id="35" name="Rectangle 34"/>
          <p:cNvSpPr/>
          <p:nvPr/>
        </p:nvSpPr>
        <p:spPr>
          <a:xfrm>
            <a:off x="5033172" y="3542384"/>
            <a:ext cx="1214506" cy="64807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smtClean="0"/>
              <a:t>UTC time (minutes)</a:t>
            </a:r>
            <a:endParaRPr lang="en-GB"/>
          </a:p>
        </p:txBody>
      </p:sp>
      <p:cxnSp>
        <p:nvCxnSpPr>
          <p:cNvPr id="36" name="Elbow Connector 35"/>
          <p:cNvCxnSpPr>
            <a:stCxn id="13" idx="2"/>
            <a:endCxn id="35" idx="0"/>
          </p:cNvCxnSpPr>
          <p:nvPr/>
        </p:nvCxnSpPr>
        <p:spPr>
          <a:xfrm rot="5400000">
            <a:off x="5166151" y="2964913"/>
            <a:ext cx="1051746" cy="103197"/>
          </a:xfrm>
          <a:prstGeom prst="bentConnector3">
            <a:avLst/>
          </a:prstGeom>
          <a:ln w="38100" cmpd="sng"/>
        </p:spPr>
        <p:style>
          <a:lnRef idx="2">
            <a:schemeClr val="accent1"/>
          </a:lnRef>
          <a:fillRef idx="0">
            <a:schemeClr val="accent1"/>
          </a:fillRef>
          <a:effectRef idx="1">
            <a:schemeClr val="accent1"/>
          </a:effectRef>
          <a:fontRef idx="minor">
            <a:schemeClr val="tx1"/>
          </a:fontRef>
        </p:style>
      </p:cxnSp>
      <p:cxnSp>
        <p:nvCxnSpPr>
          <p:cNvPr id="37" name="Elbow Connector 36"/>
          <p:cNvCxnSpPr>
            <a:stCxn id="35" idx="2"/>
            <a:endCxn id="29" idx="0"/>
          </p:cNvCxnSpPr>
          <p:nvPr/>
        </p:nvCxnSpPr>
        <p:spPr>
          <a:xfrm rot="16200000" flipH="1">
            <a:off x="4940253" y="4890627"/>
            <a:ext cx="1503541" cy="103197"/>
          </a:xfrm>
          <a:prstGeom prst="bentConnector3">
            <a:avLst/>
          </a:prstGeom>
          <a:ln w="38100" cmpd="sng"/>
        </p:spPr>
        <p:style>
          <a:lnRef idx="2">
            <a:schemeClr val="accent1"/>
          </a:lnRef>
          <a:fillRef idx="0">
            <a:schemeClr val="accent1"/>
          </a:fillRef>
          <a:effectRef idx="1">
            <a:schemeClr val="accent1"/>
          </a:effectRef>
          <a:fontRef idx="minor">
            <a:schemeClr val="tx1"/>
          </a:fontRef>
        </p:style>
      </p:cxnSp>
      <p:cxnSp>
        <p:nvCxnSpPr>
          <p:cNvPr id="38" name="Elbow Connector 9"/>
          <p:cNvCxnSpPr>
            <a:stCxn id="20" idx="3"/>
            <a:endCxn id="35" idx="1"/>
          </p:cNvCxnSpPr>
          <p:nvPr/>
        </p:nvCxnSpPr>
        <p:spPr>
          <a:xfrm>
            <a:off x="4478667" y="3866420"/>
            <a:ext cx="554505" cy="0"/>
          </a:xfrm>
          <a:prstGeom prst="straightConnector1">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490612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Data Flow Diagram</a:t>
            </a:r>
            <a:endParaRPr lang="en-US" dirty="0"/>
          </a:p>
        </p:txBody>
      </p:sp>
      <p:pic>
        <p:nvPicPr>
          <p:cNvPr id="6" name="Picture"/>
          <p:cNvPicPr/>
          <p:nvPr/>
        </p:nvPicPr>
        <p:blipFill>
          <a:blip r:embed="rId2"/>
          <a:srcRect/>
          <a:stretch>
            <a:fillRect/>
          </a:stretch>
        </p:blipFill>
        <p:spPr bwMode="auto">
          <a:xfrm>
            <a:off x="1447800" y="-26504"/>
            <a:ext cx="6120130" cy="7917815"/>
          </a:xfrm>
          <a:prstGeom prst="rect">
            <a:avLst/>
          </a:prstGeom>
          <a:noFill/>
          <a:ln w="9525">
            <a:noFill/>
            <a:miter lim="800000"/>
            <a:headEnd/>
            <a:tailEnd/>
          </a:ln>
        </p:spPr>
      </p:pic>
    </p:spTree>
    <p:extLst>
      <p:ext uri="{BB962C8B-B14F-4D97-AF65-F5344CB8AC3E}">
        <p14:creationId xmlns:p14="http://schemas.microsoft.com/office/powerpoint/2010/main" val="110710641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WebSpa</a:t>
            </a:r>
            <a:r>
              <a:rPr lang="en-US" dirty="0" smtClean="0"/>
              <a:t> Attack Trees (1/2)</a:t>
            </a:r>
            <a:endParaRPr lang="en-US" dirty="0"/>
          </a:p>
        </p:txBody>
      </p:sp>
      <p:sp>
        <p:nvSpPr>
          <p:cNvPr id="4" name="Content Placeholder 3"/>
          <p:cNvSpPr>
            <a:spLocks noGrp="1"/>
          </p:cNvSpPr>
          <p:nvPr>
            <p:ph idx="1"/>
          </p:nvPr>
        </p:nvSpPr>
        <p:spPr>
          <a:xfrm>
            <a:off x="457200" y="1600200"/>
            <a:ext cx="8229600" cy="4724400"/>
          </a:xfrm>
        </p:spPr>
        <p:txBody>
          <a:bodyPr>
            <a:normAutofit fontScale="40000" lnSpcReduction="20000"/>
          </a:bodyPr>
          <a:lstStyle/>
          <a:p>
            <a:pPr marL="0" indent="0">
              <a:buNone/>
            </a:pPr>
            <a:r>
              <a:rPr lang="en-US" b="1" dirty="0"/>
              <a:t>Goal 1: Execute an O/S Command on a server running web-spa </a:t>
            </a:r>
            <a:endParaRPr lang="en-US" b="1" dirty="0"/>
          </a:p>
          <a:p>
            <a:endParaRPr lang="en-US" dirty="0" smtClean="0"/>
          </a:p>
          <a:p>
            <a:r>
              <a:rPr lang="en-US" dirty="0" smtClean="0"/>
              <a:t>1</a:t>
            </a:r>
            <a:r>
              <a:rPr lang="en-US" dirty="0"/>
              <a:t>. Decrypt the web-knock message itself (OR) 1.1. Break hash commit operation (OR) </a:t>
            </a:r>
            <a:endParaRPr lang="en-US" dirty="0"/>
          </a:p>
          <a:p>
            <a:r>
              <a:rPr lang="en-US" dirty="0"/>
              <a:t>1.1.1. Brute-force hash commit operation (OR)</a:t>
            </a:r>
            <a:br>
              <a:rPr lang="en-US" dirty="0"/>
            </a:br>
            <a:r>
              <a:rPr lang="en-US" dirty="0"/>
              <a:t>1.1.2. Mathematically break hash commit operation (OR) </a:t>
            </a:r>
            <a:endParaRPr lang="en-US" dirty="0"/>
          </a:p>
          <a:p>
            <a:r>
              <a:rPr lang="en-US" dirty="0"/>
              <a:t>1.1.2.1. Break SHA-512 (OR) </a:t>
            </a:r>
            <a:endParaRPr lang="en-US" dirty="0"/>
          </a:p>
          <a:p>
            <a:r>
              <a:rPr lang="en-US" dirty="0"/>
              <a:t>1.1.2.2. Break partial SHA-512 substring used (OR) </a:t>
            </a:r>
            <a:endParaRPr lang="en-US" dirty="0"/>
          </a:p>
          <a:p>
            <a:endParaRPr lang="en-US" dirty="0" smtClean="0"/>
          </a:p>
          <a:p>
            <a:r>
              <a:rPr lang="en-US" dirty="0" smtClean="0"/>
              <a:t>2</a:t>
            </a:r>
            <a:r>
              <a:rPr lang="en-US" dirty="0"/>
              <a:t>. Determine pass-phrase or action used to generate the web-knock via other means (OR) </a:t>
            </a:r>
            <a:endParaRPr lang="en-US" dirty="0"/>
          </a:p>
          <a:p>
            <a:r>
              <a:rPr lang="en-US" dirty="0"/>
              <a:t>2.1. Fool web-spa user into sending their pass-phrase into the clear (OR) 2.1.1. Convince the web-spa user to use a fake web-spa client (OR) </a:t>
            </a:r>
            <a:endParaRPr lang="en-US" dirty="0"/>
          </a:p>
          <a:p>
            <a:r>
              <a:rPr lang="en-US" dirty="0"/>
              <a:t>2.2. Monitor the memory of the computer where the web-spa client is used (OR) 2.3. Monitor the memory of the computer where the web-spa server is used (OR) 2.4. Implant virus that exposes the pass-phrase and action number (OR) </a:t>
            </a:r>
            <a:endParaRPr lang="en-US" dirty="0"/>
          </a:p>
          <a:p>
            <a:endParaRPr lang="en-US" dirty="0" smtClean="0"/>
          </a:p>
          <a:p>
            <a:r>
              <a:rPr lang="en-US" dirty="0" smtClean="0"/>
              <a:t>3</a:t>
            </a:r>
            <a:r>
              <a:rPr lang="en-US" dirty="0"/>
              <a:t>. Get the web-spa administrator to (help) decrypt the message (OR) 3.1. Chosen </a:t>
            </a:r>
            <a:r>
              <a:rPr lang="en-US" dirty="0" err="1"/>
              <a:t>ciphertext</a:t>
            </a:r>
            <a:r>
              <a:rPr lang="en-US" dirty="0"/>
              <a:t> attack on the web-knock (OR)</a:t>
            </a:r>
            <a:br>
              <a:rPr lang="en-US" dirty="0"/>
            </a:br>
            <a:r>
              <a:rPr lang="en-US" dirty="0"/>
              <a:t>3.2. Send another user’s pass-phrase and action number (OR)</a:t>
            </a:r>
            <a:br>
              <a:rPr lang="en-US" dirty="0"/>
            </a:br>
            <a:r>
              <a:rPr lang="en-US" dirty="0"/>
              <a:t>3.3. Read web-spa server database </a:t>
            </a:r>
            <a:endParaRPr lang="en-US" dirty="0"/>
          </a:p>
          <a:p>
            <a:r>
              <a:rPr lang="en-US" dirty="0"/>
              <a:t>3.3.1. Copy database off the administrator’s hard drive or virtual memory (OR) </a:t>
            </a:r>
            <a:endParaRPr lang="en-US" dirty="0"/>
          </a:p>
          <a:p>
            <a:r>
              <a:rPr lang="en-US" dirty="0"/>
              <a:t>3.3.2. Copy database from back locations (OR) </a:t>
            </a:r>
            <a:endParaRPr lang="en-US" dirty="0"/>
          </a:p>
          <a:p>
            <a:r>
              <a:rPr lang="en-US" dirty="0"/>
              <a:t>3.3.3. Monitor </a:t>
            </a:r>
            <a:r>
              <a:rPr lang="en-US" dirty="0" err="1"/>
              <a:t>administator’s</a:t>
            </a:r>
            <a:r>
              <a:rPr lang="en-US" dirty="0"/>
              <a:t> network traffic (OR) </a:t>
            </a:r>
            <a:endParaRPr lang="en-US" dirty="0"/>
          </a:p>
          <a:p>
            <a:r>
              <a:rPr lang="en-US" dirty="0"/>
              <a:t>3.3.4. Use electromagnetic/wireless snooping techniques to read messages as it is displayed on the screen (OR) </a:t>
            </a:r>
            <a:endParaRPr lang="en-US" dirty="0"/>
          </a:p>
          <a:p>
            <a:r>
              <a:rPr lang="en-US" dirty="0"/>
              <a:t>3.4. Compromise the ’out-of-band’ channel of communication used between the web-spa user and administrator </a:t>
            </a:r>
            <a:endParaRPr lang="en-US" dirty="0"/>
          </a:p>
          <a:p>
            <a:endParaRPr lang="en-US" dirty="0"/>
          </a:p>
        </p:txBody>
      </p:sp>
    </p:spTree>
    <p:extLst>
      <p:ext uri="{BB962C8B-B14F-4D97-AF65-F5344CB8AC3E}">
        <p14:creationId xmlns:p14="http://schemas.microsoft.com/office/powerpoint/2010/main" val="51261093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TotalTime>
  <Words>917</Words>
  <Application>Microsoft Macintosh PowerPoint</Application>
  <PresentationFormat>On-screen Show (4:3)</PresentationFormat>
  <Paragraphs>158</Paragraphs>
  <Slides>15</Slides>
  <Notes>0</Notes>
  <HiddenSlides>0</HiddenSlides>
  <MMClips>2</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17" baseType="lpstr">
      <vt:lpstr>Office Theme</vt:lpstr>
      <vt:lpstr>Microsoft Word Document</vt:lpstr>
      <vt:lpstr>The Concept of Web Knocking and a Tool to Go With It</vt:lpstr>
      <vt:lpstr>About Me</vt:lpstr>
      <vt:lpstr>MESSAGE WebSpa07 BEGIN ;</vt:lpstr>
      <vt:lpstr>Web Knocking Definition</vt:lpstr>
      <vt:lpstr>Web Knocking Use Case</vt:lpstr>
      <vt:lpstr>WebSpa Message Format</vt:lpstr>
      <vt:lpstr>WebSpa Functional Block Diagram</vt:lpstr>
      <vt:lpstr>WebSpa Data Flow Diagram</vt:lpstr>
      <vt:lpstr>WebSpa Attack Trees (1/2)</vt:lpstr>
      <vt:lpstr>WebSpa Attack Trees (2/2)</vt:lpstr>
      <vt:lpstr>WebSpa Attack Scenarios</vt:lpstr>
      <vt:lpstr>WebSpa Weaknesses &amp; Countermeasures</vt:lpstr>
      <vt:lpstr>WebSpa Documentation</vt:lpstr>
      <vt:lpstr>MESSAGE WebSpa07 END;</vt:lpstr>
      <vt:lpstr>Thank You!</vt:lpstr>
    </vt:vector>
  </TitlesOfParts>
  <Manager/>
  <Company>OWASP Foundation</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OWASP</dc:title>
  <dc:subject/>
  <dc:creator/>
  <cp:keywords/>
  <dc:description/>
  <cp:lastModifiedBy>Yiannis Pavlosoglou</cp:lastModifiedBy>
  <cp:revision>18</cp:revision>
  <dcterms:created xsi:type="dcterms:W3CDTF">2012-03-30T06:23:37Z</dcterms:created>
  <dcterms:modified xsi:type="dcterms:W3CDTF">2014-03-19T23:31:50Z</dcterms:modified>
  <cp:category/>
</cp:coreProperties>
</file>

<file path=docProps/thumbnail.jpeg>
</file>